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99" r:id="rId2"/>
    <p:sldId id="400" r:id="rId3"/>
    <p:sldId id="258" r:id="rId4"/>
    <p:sldId id="259" r:id="rId5"/>
    <p:sldId id="260" r:id="rId6"/>
    <p:sldId id="261" r:id="rId7"/>
    <p:sldId id="284" r:id="rId8"/>
    <p:sldId id="262" r:id="rId9"/>
    <p:sldId id="263" r:id="rId10"/>
    <p:sldId id="28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6" r:id="rId31"/>
    <p:sldId id="283" r:id="rId32"/>
    <p:sldId id="287" r:id="rId33"/>
    <p:sldId id="401" r:id="rId34"/>
    <p:sldId id="372" r:id="rId35"/>
    <p:sldId id="373" r:id="rId36"/>
    <p:sldId id="374" r:id="rId37"/>
    <p:sldId id="375" r:id="rId38"/>
    <p:sldId id="377" r:id="rId39"/>
    <p:sldId id="393" r:id="rId40"/>
    <p:sldId id="394" r:id="rId41"/>
    <p:sldId id="395" r:id="rId42"/>
    <p:sldId id="376" r:id="rId43"/>
    <p:sldId id="379" r:id="rId44"/>
    <p:sldId id="380" r:id="rId45"/>
    <p:sldId id="305" r:id="rId46"/>
    <p:sldId id="378" r:id="rId47"/>
    <p:sldId id="307" r:id="rId48"/>
    <p:sldId id="318" r:id="rId49"/>
    <p:sldId id="313" r:id="rId50"/>
    <p:sldId id="348" r:id="rId51"/>
    <p:sldId id="384" r:id="rId52"/>
    <p:sldId id="385" r:id="rId53"/>
    <p:sldId id="382" r:id="rId54"/>
    <p:sldId id="352" r:id="rId55"/>
    <p:sldId id="353" r:id="rId56"/>
    <p:sldId id="389" r:id="rId57"/>
    <p:sldId id="322" r:id="rId58"/>
    <p:sldId id="391" r:id="rId59"/>
    <p:sldId id="396" r:id="rId60"/>
    <p:sldId id="397" r:id="rId61"/>
    <p:sldId id="398" r:id="rId62"/>
    <p:sldId id="39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2FA6-791F-47FF-BACC-B7D6BB6C6AC3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13827-01A2-49EB-A44E-602C1FFDD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8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D5B63-A62F-48CC-7123-67CD088EA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A4613-FD83-C9F5-525A-EB2E4CE05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42607F-9332-3E13-21FF-9A61302D5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C77E2-EE87-8B54-0C45-19BBDCD26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5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D0217-A73A-2105-366A-184CAD04D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9D270B-4E54-F24E-5134-5921DEF14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07776-54D1-48DF-4709-F63F44D47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04981-9D9A-3BF4-7FE7-0E275A55F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4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821C3-3F18-A89E-9FE7-24286A899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52E2B-E250-DDD5-EF86-45E45F9C9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B2D24-E09B-7A20-0940-CB5F2363D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39141-BC63-D9B4-E5C8-754CA1637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24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2A0C1-87FC-9982-12D6-A0109643F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EA581-67B0-EB25-555A-C75C0BFE3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2AF1B0-E896-DEA6-7BC5-05055279C9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873BB-9BAC-F44F-0E9C-086A731E9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10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6E620-F905-B127-2BAE-AB70983A8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D53D1-49CD-2B4D-2B2E-786E359B6A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A83A26-F2BE-A288-C42F-0C7122FB7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F769D-3A5B-9C12-B850-3405BD1FA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59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12411-1BAD-B702-F828-510DD7EC1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AFA9F4-BC86-4027-0CD3-531E7BEC8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E3154-51E8-0401-25A2-D9D67BC16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7333A-8FBD-3D20-44DC-9063094AE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1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B3658-C766-B176-6599-997FFEB4C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4EFF0-524A-B005-D463-B7FA2494E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F83F4E-BFD4-3FC9-6F7C-A1364D0C8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8A9F8-4EAC-5B98-96FB-5A1DFF028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48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17E8F-ECB8-0E9B-78C5-7DD4960EC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A76A7B-AB36-CB11-92E4-80C090C19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0AD249-15B1-3145-0FE2-9BD0D5926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9A106-B92B-0709-F4CD-B0B3A101D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29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CF67F-70B7-818C-7E52-45397D1A4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76811D-7801-F88C-3D66-5AAE38B68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6F6D0F-4820-96EB-235C-55B864F41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AA6C2-8B1C-6AC9-069B-A5CD8AA64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77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78E09-D060-FBDA-781F-71023A778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08C3A-98E6-7C5E-9C1F-827B4DB421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C45A09-5340-6047-42C6-4E7993FE36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50B49-E83E-76D1-C372-4AC41DD87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9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C2FF6-C49C-92A5-9C2B-8B9B502E2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76B8B6-6D09-6285-2C00-92148EE4E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D2C7C-24A0-1FF1-163E-BA4545DEAF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BAAA1-035D-F3A7-3135-A4CAB8C00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691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292793-AC74-40CC-8DBF-ECF3B3BB3E6D}" type="slidenum">
              <a:rPr lang="zh-TW" altLang="en-US" smtClean="0"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DE1CD-EDF0-7E5F-0A55-D05653710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1DA5F3-5A7F-E262-CAD9-CD7F6AFFAB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3509A-BBEB-41CB-A43C-D45022714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451EB-3380-4141-DF7A-03313FC25F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77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2AD04-75D1-4BDE-89C8-246082DF71F6}" type="slidenum">
              <a:rPr lang="zh-TW" altLang="en-US" smtClean="0"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54E59-01BB-44A2-B387-58FFE636D5AD}" type="slidenum">
              <a:rPr lang="zh-TW" altLang="en-US" smtClean="0"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54E59-01BB-44A2-B387-58FFE636D5AD}" type="slidenum">
              <a:rPr lang="zh-TW" altLang="en-US" smtClean="0"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207D1-9E35-35C6-81D9-5350F60C6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69E4ED-2ADC-1CC6-5E1A-F9DA423C7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06434F-96F6-33CA-81FD-70DE8001D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8FDE2-D7B4-8E2D-6620-13F6DDC05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77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0FDBC-3463-CA4D-B7F5-A06DD11B4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C5F9C5-6A76-FB97-A818-FDD4D5943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7FB785-6C27-493B-0109-105CFEB62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6D56C-C062-2156-184C-6033AF80D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BAEC2-158C-D442-DCBF-939778D4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E13F86-C137-5239-A6CD-E971863AC2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BBDEAB-C71A-158E-09A5-82120F001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23866-106A-0735-645F-6E04B172D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87D97-ED35-86B0-B903-C07B182FD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18E2C6-0CB9-48A8-A1EC-2A1D596E0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6EC36-94E6-7B4D-6978-F232E8B20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5C6CC-3B28-07A7-5C6B-DA354D87C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64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16FE1-7DB9-D4BB-6F73-9EDF96D76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09EB30-740C-9C72-036A-2A10E081D0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53F1E-B382-0656-F32D-CF25A2504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40C64-3B53-1924-CED3-128564379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4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91FC8-8743-9003-4FEF-F49F43CB5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D99ABF-9DBF-4136-76F1-834F435DE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921DD-98E9-D104-19DC-3263D1F50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285ED-9D16-5F25-4622-86FF6D577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83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DB73E-26A3-1548-5DFE-21D5417F3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3D024-3ADF-9E3A-86FA-7A6EB871F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61E57-A09A-47B3-6009-78D2F3ACC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check materials to “kinematic”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3DAB6-6DF3-D7E8-C29D-2D59E3E5A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AFA3-0A73-4608-A1BD-78728CB294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10F2B-4B3C-37A9-8E56-492D1CA28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DF14C5-BF54-E0FA-CEFE-DC63BFDE4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18ECD-EE41-1635-261B-0C2B22EB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17CB6-4B7B-B9B6-118F-B567F6E4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A693B-C1BF-B89F-7C14-05CB0DE92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0C58-8235-DBCC-25E7-F21B0C7A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BE9A6-49B0-D06C-CE16-C3BC724BC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1E82-0D1E-4963-23F0-61B00A5A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713FA-4AE8-F147-2FA4-7D94CEDD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3F88-F9F9-D818-DDAF-EACB33720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1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10D91-7C61-01BD-2042-8EC241C744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A36B2-29A3-9B6D-673D-931FD01ED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D935-54DE-7BEB-042D-5104A77B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0B365-1482-1C8C-D020-CA139AD6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CEACB-E4FC-1081-6F20-D570130F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0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5F9D1-1127-49A4-5B2D-01DC30CB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900AD-5231-AC94-6C5F-7562A1BA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2E2F9-2033-696E-479C-070B9605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20FFB-57FD-85D0-12F8-2A62D4BF7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628D4-0426-C706-65DA-EB19E676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4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209D-75F3-6299-4588-E8043654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1418F-11FB-EFBA-33ED-CC509B593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F3C9-1C0B-2C24-60A0-06E2F637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D37F8-5688-C493-1DBD-6FDA5BAD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3F472-5B07-4271-706C-8A610511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A975-25B4-5449-3E64-3A16954D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56576-284A-ECFE-3E14-5421BBB22B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13768-4113-90AA-8B75-560B46EF9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14365-20DE-A0D3-51A1-B5F7AAD1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2E185-C027-1189-75A3-79EFE374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FBAA8-3EDD-E2A9-C66E-1DD4372C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6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D9FF-4388-007A-66F9-356587927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B1B3A-5ED4-37F8-FCA9-81F224F8E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123EE-2F2A-3701-BD8F-8585AB8EB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E90F6-B31D-59A1-442A-E65E42F2D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2154E-ACB5-A46D-4CE1-B9377D1EC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4DFFE-5545-E59D-E504-C9B07DBE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E0EFB-3FAC-5AF6-9414-DD4DC156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2542D5-9895-1CB4-D606-4303A9C7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5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E5EB-7E5A-03F4-4DC8-1AEC33CF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05713-7CE7-A534-D71A-669ED92A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60E59-B7AA-8D1C-1EB0-3A47C74C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F32FF-CF93-3CA6-2A99-69CE268C2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5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B2E4-65A9-D4BC-3C20-473C01864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579769-C789-E4F7-E09D-F454CBAE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893AA-E460-A385-15DF-AC2B0D03D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B4E0-5918-076B-8DA0-DC004DBA8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3E25-7745-B5C6-34FD-0E27E5DF5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D3EED-55ED-0424-24E5-97F967F7A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F1D1B-6031-1DB9-C6D1-BCA5E953C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7659A-125E-2317-FE91-ACC0293A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9A984-8F5B-5C43-A46A-6E70A57A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1924-D5D0-196F-3768-53656CD2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6EEA43-1DC2-072B-366E-E574081AB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34772-F4B4-963D-46DC-F4C1467E5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EDE2C-033E-A681-47CB-DD9BC2F5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D1D93-2EAD-1641-63A7-7A56D6E56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DBD95-61B3-72B0-D674-0766AE52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0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77FD49-2FB1-B561-1D05-9805C2116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C5727-84E3-1F83-D710-1A8947833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B94BD-E5FB-AE9D-1973-84540C3F6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7257-2901-4278-B0B8-C3081FFF980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86938-8EA5-B42C-D5C8-8D0A8FEF5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8E3E4-EDBF-EB33-9A28-DD2C09FC9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6A79-E67E-4EFA-B37D-B347E792F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4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9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4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40.png"/><Relationship Id="rId4" Type="http://schemas.openxmlformats.org/officeDocument/2006/relationships/image" Target="../media/image1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2D7D2-688A-9742-F780-DB41260D8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AAA99-9A72-9AD6-B101-49580F7D8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100" y="2959079"/>
            <a:ext cx="9067800" cy="1859052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鋼構接頭耐震行為和混凝土結構於火害下之熱傳分析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直角三角形 7">
            <a:extLst>
              <a:ext uri="{FF2B5EF4-FFF2-40B4-BE49-F238E27FC236}">
                <a16:creationId xmlns:a16="http://schemas.microsoft.com/office/drawing/2014/main" id="{07D90E37-84FD-4ABB-9214-527F572B97B0}"/>
              </a:ext>
            </a:extLst>
          </p:cNvPr>
          <p:cNvSpPr/>
          <p:nvPr/>
        </p:nvSpPr>
        <p:spPr>
          <a:xfrm rot="16200000">
            <a:off x="8615969" y="3291876"/>
            <a:ext cx="3345561" cy="3806502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" name="文字方塊 10">
            <a:extLst>
              <a:ext uri="{FF2B5EF4-FFF2-40B4-BE49-F238E27FC236}">
                <a16:creationId xmlns:a16="http://schemas.microsoft.com/office/drawing/2014/main" id="{7A2D42C3-B1B6-8E90-F927-66D98FC57B43}"/>
              </a:ext>
            </a:extLst>
          </p:cNvPr>
          <p:cNvSpPr txBox="1"/>
          <p:nvPr/>
        </p:nvSpPr>
        <p:spPr>
          <a:xfrm>
            <a:off x="8110220" y="6113916"/>
            <a:ext cx="5462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sym typeface="+mn-ea"/>
              </a:rPr>
              <a:t>support@midasuser.com.tw</a:t>
            </a:r>
            <a:endParaRPr lang="en-US" altLang="zh-TW" sz="1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zh-TW" altLang="en-US" sz="1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EFC5E3C8-D711-FF4A-D0DB-137A88658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0"/>
          <a:stretch>
            <a:fillRect/>
          </a:stretch>
        </p:blipFill>
        <p:spPr>
          <a:xfrm>
            <a:off x="10490200" y="816292"/>
            <a:ext cx="878840" cy="871855"/>
          </a:xfrm>
          <a:prstGeom prst="rect">
            <a:avLst/>
          </a:prstGeom>
        </p:spPr>
      </p:pic>
      <p:pic>
        <p:nvPicPr>
          <p:cNvPr id="7" name="圖片 4">
            <a:extLst>
              <a:ext uri="{FF2B5EF4-FFF2-40B4-BE49-F238E27FC236}">
                <a16:creationId xmlns:a16="http://schemas.microsoft.com/office/drawing/2014/main" id="{28CF03A4-D3AE-B94B-1CB7-9F8B9CC9E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" y="816292"/>
            <a:ext cx="1941195" cy="753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4DFDA1-72A9-FFE3-B1E7-55D1CAB2AD0C}"/>
              </a:ext>
            </a:extLst>
          </p:cNvPr>
          <p:cNvSpPr txBox="1"/>
          <p:nvPr/>
        </p:nvSpPr>
        <p:spPr>
          <a:xfrm>
            <a:off x="2967037" y="2446613"/>
            <a:ext cx="625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 NX STANDARD TUTORIAL SERIES</a:t>
            </a:r>
          </a:p>
        </p:txBody>
      </p:sp>
      <p:sp>
        <p:nvSpPr>
          <p:cNvPr id="11" name="文字方塊 11">
            <a:extLst>
              <a:ext uri="{FF2B5EF4-FFF2-40B4-BE49-F238E27FC236}">
                <a16:creationId xmlns:a16="http://schemas.microsoft.com/office/drawing/2014/main" id="{DBDD4007-9BDB-A341-B184-DB2D4BB270D8}"/>
              </a:ext>
            </a:extLst>
          </p:cNvPr>
          <p:cNvSpPr txBox="1"/>
          <p:nvPr/>
        </p:nvSpPr>
        <p:spPr>
          <a:xfrm>
            <a:off x="626511" y="6113916"/>
            <a:ext cx="37147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註</a:t>
            </a:r>
            <a:r>
              <a:rPr lang="en-US" altLang="zh-TW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範例相關參數使用假設條件。</a:t>
            </a:r>
          </a:p>
        </p:txBody>
      </p:sp>
    </p:spTree>
    <p:extLst>
      <p:ext uri="{BB962C8B-B14F-4D97-AF65-F5344CB8AC3E}">
        <p14:creationId xmlns:p14="http://schemas.microsoft.com/office/powerpoint/2010/main" val="30030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7">
            <a:extLst>
              <a:ext uri="{FF2B5EF4-FFF2-40B4-BE49-F238E27FC236}">
                <a16:creationId xmlns:a16="http://schemas.microsoft.com/office/drawing/2014/main" id="{26B5C1B1-10D8-57E2-7BAD-CE41C8381FE3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73E77E4-FB25-A050-6202-17B2E8D99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27" y="2226948"/>
            <a:ext cx="2917309" cy="182042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FCE2AC4-D2A9-DB25-1027-602884525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369" y="2969273"/>
            <a:ext cx="2682466" cy="288743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E9ACD2B-8D79-B413-9CF9-743D6B27E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69" y="4047375"/>
            <a:ext cx="3315399" cy="2635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2426" y="97835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T10K16-I Way1-1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15282" y="5841299"/>
            <a:ext cx="25506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Weld Contact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entire feature surface</a:t>
            </a:r>
            <a:endParaRPr lang="zh-TW" alt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1665" y="4239214"/>
            <a:ext cx="181972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Contact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13647" y="6340874"/>
            <a:ext cx="99386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/>
              <a:t>0.7</a:t>
            </a:r>
            <a:r>
              <a:rPr lang="zh-TW" altLang="en-US" dirty="0"/>
              <a:t> </a:t>
            </a:r>
            <a:r>
              <a:rPr lang="en-US" altLang="zh-TW" dirty="0"/>
              <a:t>scale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EEEC067-C380-AB4D-7918-DE92CF62F7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104" y="1170189"/>
            <a:ext cx="3248360" cy="2400962"/>
          </a:xfrm>
          <a:prstGeom prst="rect">
            <a:avLst/>
          </a:prstGeom>
        </p:spPr>
      </p:pic>
      <p:cxnSp>
        <p:nvCxnSpPr>
          <p:cNvPr id="16" name="直線單箭頭接點 15"/>
          <p:cNvCxnSpPr>
            <a:cxnSpLocks/>
          </p:cNvCxnSpPr>
          <p:nvPr/>
        </p:nvCxnSpPr>
        <p:spPr>
          <a:xfrm flipH="1">
            <a:off x="7752185" y="2810626"/>
            <a:ext cx="1701561" cy="155447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直角三角形 7">
            <a:extLst>
              <a:ext uri="{FF2B5EF4-FFF2-40B4-BE49-F238E27FC236}">
                <a16:creationId xmlns:a16="http://schemas.microsoft.com/office/drawing/2014/main" id="{8A796C3E-1865-B176-D692-E8C2F3083BD0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9" name="圖片 20">
            <a:extLst>
              <a:ext uri="{FF2B5EF4-FFF2-40B4-BE49-F238E27FC236}">
                <a16:creationId xmlns:a16="http://schemas.microsoft.com/office/drawing/2014/main" id="{A5C3D227-E227-2BC4-1CB3-E30786F848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8D6EC63-5F98-2B36-9D66-1B12C1E7E2E3}"/>
              </a:ext>
            </a:extLst>
          </p:cNvPr>
          <p:cNvSpPr txBox="1">
            <a:spLocks/>
          </p:cNvSpPr>
          <p:nvPr/>
        </p:nvSpPr>
        <p:spPr>
          <a:xfrm>
            <a:off x="-21590" y="0"/>
            <a:ext cx="12213590" cy="88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NON-LINEAR PARAMETER (HARDENING)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68A2A-CA7F-CFE4-C31E-A94C5BEB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7B6AC-2E0B-DE8D-2303-210425B9B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36" y="1380909"/>
            <a:ext cx="2705478" cy="3086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DC945-E8AB-E4A1-9944-755EEB5FB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881" y="1380909"/>
            <a:ext cx="5458587" cy="4315427"/>
          </a:xfrm>
          <a:prstGeom prst="rect">
            <a:avLst/>
          </a:prstGeom>
        </p:spPr>
      </p:pic>
      <p:sp>
        <p:nvSpPr>
          <p:cNvPr id="5" name="直角三角形 7">
            <a:extLst>
              <a:ext uri="{FF2B5EF4-FFF2-40B4-BE49-F238E27FC236}">
                <a16:creationId xmlns:a16="http://schemas.microsoft.com/office/drawing/2014/main" id="{15F56DC5-6459-F66C-0F46-115F406587CE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8" name="圖片 20">
            <a:extLst>
              <a:ext uri="{FF2B5EF4-FFF2-40B4-BE49-F238E27FC236}">
                <a16:creationId xmlns:a16="http://schemas.microsoft.com/office/drawing/2014/main" id="{11E4592E-01A1-72C5-88EA-9C4A26A7DB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9" name="矩形 27">
            <a:extLst>
              <a:ext uri="{FF2B5EF4-FFF2-40B4-BE49-F238E27FC236}">
                <a16:creationId xmlns:a16="http://schemas.microsoft.com/office/drawing/2014/main" id="{676870B8-EE17-6054-F453-2D42F030FA5C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114979-A0E6-6194-695F-F9E1BBC47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FUNCTIONS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DA40DE-40CD-807F-15CB-867EA5AAC098}"/>
              </a:ext>
            </a:extLst>
          </p:cNvPr>
          <p:cNvSpPr/>
          <p:nvPr/>
        </p:nvSpPr>
        <p:spPr>
          <a:xfrm>
            <a:off x="7778678" y="4992380"/>
            <a:ext cx="2065790" cy="379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9F2F49-DF90-2599-B9E4-FE79D3D26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1226" y="5867975"/>
            <a:ext cx="4550715" cy="7747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 to 70%</a:t>
            </a:r>
          </a:p>
        </p:txBody>
      </p:sp>
    </p:spTree>
    <p:extLst>
      <p:ext uri="{BB962C8B-B14F-4D97-AF65-F5344CB8AC3E}">
        <p14:creationId xmlns:p14="http://schemas.microsoft.com/office/powerpoint/2010/main" val="222921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3ABAB-86E2-57EA-64B1-A0B7A25ED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27">
            <a:extLst>
              <a:ext uri="{FF2B5EF4-FFF2-40B4-BE49-F238E27FC236}">
                <a16:creationId xmlns:a16="http://schemas.microsoft.com/office/drawing/2014/main" id="{23442491-085A-44A8-FAB8-2E465A4F783F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1A20BF-DBC8-0A8F-29E9-29D95B3EF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580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C77218-D68F-84EF-7F48-264FB8167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725" y="2794868"/>
            <a:ext cx="2333810" cy="36014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A434B5-AAEF-C6B1-1A33-B3E395F25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51" y="3027907"/>
            <a:ext cx="3562847" cy="258163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AEC3CB-64A3-39BD-992A-4DAD21870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09" y="5942192"/>
            <a:ext cx="4550715" cy="7747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to all parts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104C6-7049-57F9-D8E8-0FCCDDF92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850" y="1248458"/>
            <a:ext cx="9888330" cy="1324160"/>
          </a:xfrm>
          <a:prstGeom prst="rect">
            <a:avLst/>
          </a:prstGeom>
        </p:spPr>
      </p:pic>
      <p:sp>
        <p:nvSpPr>
          <p:cNvPr id="9" name="直角三角形 7">
            <a:extLst>
              <a:ext uri="{FF2B5EF4-FFF2-40B4-BE49-F238E27FC236}">
                <a16:creationId xmlns:a16="http://schemas.microsoft.com/office/drawing/2014/main" id="{99E7C0BF-5875-4DDC-B50A-E7C0DBD5996D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2" name="圖片 20">
            <a:extLst>
              <a:ext uri="{FF2B5EF4-FFF2-40B4-BE49-F238E27FC236}">
                <a16:creationId xmlns:a16="http://schemas.microsoft.com/office/drawing/2014/main" id="{181669E0-DFDD-4C32-A933-1228440809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6F4DD4-AD41-CC13-6B31-7D01A606FAAB}"/>
              </a:ext>
            </a:extLst>
          </p:cNvPr>
          <p:cNvSpPr/>
          <p:nvPr/>
        </p:nvSpPr>
        <p:spPr>
          <a:xfrm>
            <a:off x="5759378" y="2169363"/>
            <a:ext cx="574747" cy="2499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5E0336-845F-0808-E397-1B65C9EFA042}"/>
              </a:ext>
            </a:extLst>
          </p:cNvPr>
          <p:cNvSpPr/>
          <p:nvPr/>
        </p:nvSpPr>
        <p:spPr>
          <a:xfrm>
            <a:off x="3797228" y="3702888"/>
            <a:ext cx="1102471" cy="326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430C89-6F52-89A3-B6DD-442C5CFD186D}"/>
              </a:ext>
            </a:extLst>
          </p:cNvPr>
          <p:cNvSpPr/>
          <p:nvPr/>
        </p:nvSpPr>
        <p:spPr>
          <a:xfrm>
            <a:off x="2752725" y="4610908"/>
            <a:ext cx="2257425" cy="326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C45787-1F51-DC74-8AB0-FBF2281DB592}"/>
              </a:ext>
            </a:extLst>
          </p:cNvPr>
          <p:cNvSpPr/>
          <p:nvPr/>
        </p:nvSpPr>
        <p:spPr>
          <a:xfrm>
            <a:off x="2752725" y="5503615"/>
            <a:ext cx="2257425" cy="326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4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76A50-7210-8E62-0708-1AA70D0C0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27">
            <a:extLst>
              <a:ext uri="{FF2B5EF4-FFF2-40B4-BE49-F238E27FC236}">
                <a16:creationId xmlns:a16="http://schemas.microsoft.com/office/drawing/2014/main" id="{601F1E23-ECBF-BFA7-31B3-8152BE899B30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1C631A-1634-4074-4E04-F69940DFF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CC4C9-57DF-49FA-BF4F-90AF9524F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2747243"/>
            <a:ext cx="2333810" cy="36014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41D20-40DF-76C8-8687-51F134B52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2747243"/>
            <a:ext cx="5267851" cy="3405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29DEDA-2D0D-2D69-2039-6EBEEF59B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60" y="1271495"/>
            <a:ext cx="9888330" cy="1324160"/>
          </a:xfrm>
          <a:prstGeom prst="rect">
            <a:avLst/>
          </a:prstGeom>
        </p:spPr>
      </p:pic>
      <p:sp>
        <p:nvSpPr>
          <p:cNvPr id="10" name="直角三角形 7">
            <a:extLst>
              <a:ext uri="{FF2B5EF4-FFF2-40B4-BE49-F238E27FC236}">
                <a16:creationId xmlns:a16="http://schemas.microsoft.com/office/drawing/2014/main" id="{03740D9D-6EE8-7100-BC90-6528E2CCDB99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1" name="圖片 20">
            <a:extLst>
              <a:ext uri="{FF2B5EF4-FFF2-40B4-BE49-F238E27FC236}">
                <a16:creationId xmlns:a16="http://schemas.microsoft.com/office/drawing/2014/main" id="{14AAF1B1-DD21-3FD7-BCB0-31761CADDCD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31226-0D3A-CD2C-FF68-717C289B9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27">
            <a:extLst>
              <a:ext uri="{FF2B5EF4-FFF2-40B4-BE49-F238E27FC236}">
                <a16:creationId xmlns:a16="http://schemas.microsoft.com/office/drawing/2014/main" id="{EC9D20F8-EF8C-F9CD-6617-C6710861CB2F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61BBC8-60CC-A9A0-1C15-B0C8B80B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82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623E7-BF07-3AE7-1185-FAC4C0B85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134" y="2806458"/>
            <a:ext cx="3500745" cy="365196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B53E55-FB68-0459-7766-6C1704C13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934" y="6071073"/>
            <a:ext cx="4550715" cy="7747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model meshed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C8AEC-443D-2815-9007-5D719BCA1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69" y="1338170"/>
            <a:ext cx="9888330" cy="1324160"/>
          </a:xfrm>
          <a:prstGeom prst="rect">
            <a:avLst/>
          </a:prstGeom>
        </p:spPr>
      </p:pic>
      <p:sp>
        <p:nvSpPr>
          <p:cNvPr id="10" name="直角三角形 7">
            <a:extLst>
              <a:ext uri="{FF2B5EF4-FFF2-40B4-BE49-F238E27FC236}">
                <a16:creationId xmlns:a16="http://schemas.microsoft.com/office/drawing/2014/main" id="{D6E9EC9A-571F-8446-ED03-ABE63DE1821D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1" name="圖片 20">
            <a:extLst>
              <a:ext uri="{FF2B5EF4-FFF2-40B4-BE49-F238E27FC236}">
                <a16:creationId xmlns:a16="http://schemas.microsoft.com/office/drawing/2014/main" id="{BF0AA7D2-0A39-C3E7-5A9C-600E05DD13E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41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9A432-1951-E1E5-D28A-8E3883E2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7">
            <a:extLst>
              <a:ext uri="{FF2B5EF4-FFF2-40B4-BE49-F238E27FC236}">
                <a16:creationId xmlns:a16="http://schemas.microsoft.com/office/drawing/2014/main" id="{051D6053-7C9D-5519-5D35-BF37FD5F9B62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AEDF34-01E0-1E7E-C2EA-0E445876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LINK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D859C4-0F50-C3EA-90E0-46C2FA38B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47694"/>
            <a:ext cx="4610743" cy="1343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87E3CC-ECD2-2C0D-EBBA-9C4C4D6BA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798858"/>
            <a:ext cx="2019300" cy="1668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3C91C1-8C73-9D35-22D1-C2F604BC4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571" y="2673257"/>
            <a:ext cx="2522043" cy="3872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2D1CCE-DD8B-51C6-E3D1-9688A7E72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929" y="1323882"/>
            <a:ext cx="666843" cy="295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AB1FF-8F9E-7D4F-13AD-CE2EFED5B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929" y="1600156"/>
            <a:ext cx="3658111" cy="10860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DE834F-F9E8-D457-7FEB-E236B46D6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797030"/>
            <a:ext cx="2420915" cy="22479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8CE08F-D268-EE80-5600-B426B777A6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6915" y="3497153"/>
            <a:ext cx="2753109" cy="1028844"/>
          </a:xfrm>
          <a:prstGeom prst="rect">
            <a:avLst/>
          </a:prstGeom>
        </p:spPr>
      </p:pic>
      <p:sp>
        <p:nvSpPr>
          <p:cNvPr id="21" name="直角三角形 7">
            <a:extLst>
              <a:ext uri="{FF2B5EF4-FFF2-40B4-BE49-F238E27FC236}">
                <a16:creationId xmlns:a16="http://schemas.microsoft.com/office/drawing/2014/main" id="{6481FE06-2315-E5BE-BE94-8A035072CE93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22" name="圖片 20">
            <a:extLst>
              <a:ext uri="{FF2B5EF4-FFF2-40B4-BE49-F238E27FC236}">
                <a16:creationId xmlns:a16="http://schemas.microsoft.com/office/drawing/2014/main" id="{D809E0DA-8656-E6D7-C01F-2827B194D28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E8BC0E7-92E0-0FC6-3814-D45D3425B377}"/>
              </a:ext>
            </a:extLst>
          </p:cNvPr>
          <p:cNvSpPr/>
          <p:nvPr/>
        </p:nvSpPr>
        <p:spPr>
          <a:xfrm>
            <a:off x="838200" y="1816970"/>
            <a:ext cx="333375" cy="326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54C640-318E-564C-B2A2-DF6EE5E04E05}"/>
              </a:ext>
            </a:extLst>
          </p:cNvPr>
          <p:cNvSpPr/>
          <p:nvPr/>
        </p:nvSpPr>
        <p:spPr>
          <a:xfrm>
            <a:off x="8877300" y="1816969"/>
            <a:ext cx="847725" cy="326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71CC68-E924-C80C-4112-0686DF248007}"/>
              </a:ext>
            </a:extLst>
          </p:cNvPr>
          <p:cNvSpPr/>
          <p:nvPr/>
        </p:nvSpPr>
        <p:spPr>
          <a:xfrm>
            <a:off x="6734175" y="4434269"/>
            <a:ext cx="847725" cy="326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1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D0F83-7C02-843C-3289-78AA3D88E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7">
            <a:extLst>
              <a:ext uri="{FF2B5EF4-FFF2-40B4-BE49-F238E27FC236}">
                <a16:creationId xmlns:a16="http://schemas.microsoft.com/office/drawing/2014/main" id="{F308A312-F3AD-3E84-0979-DAA8CC826114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90E777-1296-E4BB-B9B0-8708C7A5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8582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LINK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5B078C-4F5D-FAB6-E507-211286B73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6267"/>
            <a:ext cx="4734586" cy="1362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33BC46-A240-FFC1-748B-349752F9BE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052553"/>
            <a:ext cx="3886742" cy="30007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46E581-F746-C4B0-8276-CE184394B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067" y="3676494"/>
            <a:ext cx="1257475" cy="8859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A9DC03-3A0D-3B06-8BFB-9C1A2CB42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376267"/>
            <a:ext cx="4941053" cy="5063155"/>
          </a:xfrm>
          <a:prstGeom prst="rect">
            <a:avLst/>
          </a:prstGeom>
        </p:spPr>
      </p:pic>
      <p:sp>
        <p:nvSpPr>
          <p:cNvPr id="22" name="直角三角形 7">
            <a:extLst>
              <a:ext uri="{FF2B5EF4-FFF2-40B4-BE49-F238E27FC236}">
                <a16:creationId xmlns:a16="http://schemas.microsoft.com/office/drawing/2014/main" id="{76CC8799-92C0-278B-F31F-CF1668E5140F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23" name="圖片 20">
            <a:extLst>
              <a:ext uri="{FF2B5EF4-FFF2-40B4-BE49-F238E27FC236}">
                <a16:creationId xmlns:a16="http://schemas.microsoft.com/office/drawing/2014/main" id="{73D83A15-2A03-68EE-AC0F-6A9202281E8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2EC21B0-3004-3206-719D-065F07923027}"/>
              </a:ext>
            </a:extLst>
          </p:cNvPr>
          <p:cNvSpPr/>
          <p:nvPr/>
        </p:nvSpPr>
        <p:spPr>
          <a:xfrm>
            <a:off x="1285875" y="1894305"/>
            <a:ext cx="542925" cy="5917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335AF2-B617-45E0-FAE1-D8B5142421E5}"/>
              </a:ext>
            </a:extLst>
          </p:cNvPr>
          <p:cNvSpPr/>
          <p:nvPr/>
        </p:nvSpPr>
        <p:spPr>
          <a:xfrm>
            <a:off x="3781879" y="4266583"/>
            <a:ext cx="990146" cy="295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F703C9-E8B2-C30F-89AE-6E5581A0B72B}"/>
              </a:ext>
            </a:extLst>
          </p:cNvPr>
          <p:cNvSpPr/>
          <p:nvPr/>
        </p:nvSpPr>
        <p:spPr>
          <a:xfrm>
            <a:off x="8071453" y="2486025"/>
            <a:ext cx="1386872" cy="2958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7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20F30-5794-49FA-2EFB-8CC91F354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27">
            <a:extLst>
              <a:ext uri="{FF2B5EF4-FFF2-40B4-BE49-F238E27FC236}">
                <a16:creationId xmlns:a16="http://schemas.microsoft.com/office/drawing/2014/main" id="{D5CE097A-DC4D-860C-FA00-E3E5B401D1E3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0A1222-841C-C18B-D643-D52B6375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LINK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24F10-D4EE-6835-B61B-E9433747D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320" y="1304850"/>
            <a:ext cx="5268060" cy="10669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7763D0-C011-1506-1A1E-62A4CE7FD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20" y="1104797"/>
            <a:ext cx="447737" cy="200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769F4-B654-40AA-43CF-D061616C6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862" y="2647620"/>
            <a:ext cx="2686425" cy="2905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6A5B16-618B-478B-244B-5351CB8C4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900" y="1599606"/>
            <a:ext cx="4155772" cy="4506584"/>
          </a:xfrm>
          <a:prstGeom prst="rect">
            <a:avLst/>
          </a:prstGeom>
        </p:spPr>
      </p:pic>
      <p:sp>
        <p:nvSpPr>
          <p:cNvPr id="16" name="直角三角形 7">
            <a:extLst>
              <a:ext uri="{FF2B5EF4-FFF2-40B4-BE49-F238E27FC236}">
                <a16:creationId xmlns:a16="http://schemas.microsoft.com/office/drawing/2014/main" id="{3F264505-CE87-5F42-58C3-5147F48635A3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7" name="圖片 20">
            <a:extLst>
              <a:ext uri="{FF2B5EF4-FFF2-40B4-BE49-F238E27FC236}">
                <a16:creationId xmlns:a16="http://schemas.microsoft.com/office/drawing/2014/main" id="{443A9326-ABA6-8EA8-4EAF-B4CC3EF8118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654D194-6743-F0DE-29ED-6D98E3D1F77A}"/>
              </a:ext>
            </a:extLst>
          </p:cNvPr>
          <p:cNvSpPr/>
          <p:nvPr/>
        </p:nvSpPr>
        <p:spPr>
          <a:xfrm>
            <a:off x="2061178" y="3305174"/>
            <a:ext cx="1386872" cy="271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0223F2-0B63-717B-0F8A-3B8CF9067E5F}"/>
              </a:ext>
            </a:extLst>
          </p:cNvPr>
          <p:cNvSpPr/>
          <p:nvPr/>
        </p:nvSpPr>
        <p:spPr>
          <a:xfrm>
            <a:off x="928320" y="1523822"/>
            <a:ext cx="671880" cy="271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F3B475-EF92-BE55-1CAA-BE0EC554EA23}"/>
              </a:ext>
            </a:extLst>
          </p:cNvPr>
          <p:cNvSpPr/>
          <p:nvPr/>
        </p:nvSpPr>
        <p:spPr>
          <a:xfrm>
            <a:off x="2082733" y="4609922"/>
            <a:ext cx="2155891" cy="271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30DDCD-8E07-9A4E-9E10-F12FA54E2C67}"/>
              </a:ext>
            </a:extLst>
          </p:cNvPr>
          <p:cNvSpPr/>
          <p:nvPr/>
        </p:nvSpPr>
        <p:spPr>
          <a:xfrm>
            <a:off x="2089752" y="3852750"/>
            <a:ext cx="2386997" cy="576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0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41DC9-3F08-A945-BA2F-87ACCBB76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27">
            <a:extLst>
              <a:ext uri="{FF2B5EF4-FFF2-40B4-BE49-F238E27FC236}">
                <a16:creationId xmlns:a16="http://schemas.microsoft.com/office/drawing/2014/main" id="{A0EC1E8B-233A-20AE-FB8C-E638A3DAE6BD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AB80E-8309-29AF-EE92-0189EDF20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RIGID LINK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DF116-DAAC-F82C-E9B7-9623F2477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980" y="935752"/>
            <a:ext cx="4511057" cy="53153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34D483-133C-9D3D-857C-4230A7B56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48" y="1471613"/>
            <a:ext cx="5752129" cy="4019954"/>
          </a:xfrm>
          <a:prstGeom prst="rect">
            <a:avLst/>
          </a:prstGeom>
        </p:spPr>
      </p:pic>
      <p:sp>
        <p:nvSpPr>
          <p:cNvPr id="15" name="直角三角形 7">
            <a:extLst>
              <a:ext uri="{FF2B5EF4-FFF2-40B4-BE49-F238E27FC236}">
                <a16:creationId xmlns:a16="http://schemas.microsoft.com/office/drawing/2014/main" id="{E61BE24C-76C0-C511-FF9F-0851869D5312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6" name="圖片 20">
            <a:extLst>
              <a:ext uri="{FF2B5EF4-FFF2-40B4-BE49-F238E27FC236}">
                <a16:creationId xmlns:a16="http://schemas.microsoft.com/office/drawing/2014/main" id="{890BDF0F-2B10-A9D9-772D-1FD8BCD31B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C0A4B-CB88-C540-6378-2BD5BE5D5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7">
            <a:extLst>
              <a:ext uri="{FF2B5EF4-FFF2-40B4-BE49-F238E27FC236}">
                <a16:creationId xmlns:a16="http://schemas.microsoft.com/office/drawing/2014/main" id="{DB96AB16-72AF-3AD7-E310-A4341567D7F3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BEE298-F129-8515-A3CE-0AB919ED2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444" y="1074549"/>
            <a:ext cx="5459268" cy="52883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79087A7-AF42-C5EF-48FB-1E21D9D71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976EE-55D0-0350-B82F-21176042B9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5011"/>
          <a:stretch>
            <a:fillRect/>
          </a:stretch>
        </p:blipFill>
        <p:spPr>
          <a:xfrm>
            <a:off x="838200" y="1174237"/>
            <a:ext cx="5457825" cy="130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63383-F2C4-C606-EF5F-ED98A3C6C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9025" y="2781066"/>
            <a:ext cx="2676899" cy="33532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1FB7D5-F959-3C03-4C30-AF1697EF0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405" y="2831532"/>
            <a:ext cx="2257740" cy="695422"/>
          </a:xfrm>
          <a:prstGeom prst="rect">
            <a:avLst/>
          </a:prstGeom>
        </p:spPr>
      </p:pic>
      <p:sp>
        <p:nvSpPr>
          <p:cNvPr id="17" name="直角三角形 7">
            <a:extLst>
              <a:ext uri="{FF2B5EF4-FFF2-40B4-BE49-F238E27FC236}">
                <a16:creationId xmlns:a16="http://schemas.microsoft.com/office/drawing/2014/main" id="{41D0F61B-B98A-F54A-165B-C70649D4A56D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8" name="圖片 20">
            <a:extLst>
              <a:ext uri="{FF2B5EF4-FFF2-40B4-BE49-F238E27FC236}">
                <a16:creationId xmlns:a16="http://schemas.microsoft.com/office/drawing/2014/main" id="{13C0ACAE-FF41-22A2-F54B-698BDA5D69A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D3E5943-F876-5B2F-D1EF-E8DF75106B5A}"/>
              </a:ext>
            </a:extLst>
          </p:cNvPr>
          <p:cNvSpPr/>
          <p:nvPr/>
        </p:nvSpPr>
        <p:spPr>
          <a:xfrm>
            <a:off x="2623949" y="1905000"/>
            <a:ext cx="909826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6516C-20B7-F1A2-FE28-0C2F4B9C2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16C886-4A28-ECB9-331C-E89D8369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83405" y="3076828"/>
            <a:ext cx="2473789" cy="3262697"/>
          </a:xfrm>
          <a:prstGeom prst="rect">
            <a:avLst/>
          </a:prstGeom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14E0D289-6AC0-7303-C154-6D40B27717AA}"/>
              </a:ext>
            </a:extLst>
          </p:cNvPr>
          <p:cNvSpPr/>
          <p:nvPr/>
        </p:nvSpPr>
        <p:spPr>
          <a:xfrm>
            <a:off x="0" y="-1"/>
            <a:ext cx="2886710" cy="685800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20">
            <a:extLst>
              <a:ext uri="{FF2B5EF4-FFF2-40B4-BE49-F238E27FC236}">
                <a16:creationId xmlns:a16="http://schemas.microsoft.com/office/drawing/2014/main" id="{63A57157-762A-1E6D-548D-20DF51DCAB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4" y="5821263"/>
            <a:ext cx="2268141" cy="7938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464C527-FF53-1CB1-9E12-121B53E44FD6}"/>
              </a:ext>
            </a:extLst>
          </p:cNvPr>
          <p:cNvSpPr txBox="1">
            <a:spLocks/>
          </p:cNvSpPr>
          <p:nvPr/>
        </p:nvSpPr>
        <p:spPr>
          <a:xfrm>
            <a:off x="3352799" y="818035"/>
            <a:ext cx="801052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NTUST STEEL STRUCTURE JOINT ANALYSIS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434C5FD-FF9A-F5A9-BFB3-695F9EC720E1}"/>
              </a:ext>
            </a:extLst>
          </p:cNvPr>
          <p:cNvSpPr txBox="1">
            <a:spLocks/>
          </p:cNvSpPr>
          <p:nvPr/>
        </p:nvSpPr>
        <p:spPr>
          <a:xfrm>
            <a:off x="2805112" y="3428999"/>
            <a:ext cx="511968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: T10K16-I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06C24-F7CB-BDF0-8731-52BAE22E5008}"/>
              </a:ext>
            </a:extLst>
          </p:cNvPr>
          <p:cNvSpPr txBox="1"/>
          <p:nvPr/>
        </p:nvSpPr>
        <p:spPr>
          <a:xfrm>
            <a:off x="3352800" y="5987354"/>
            <a:ext cx="6800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應用於貫穿式與內藏式橫隔板柱方管柱之 高復原力鋼結構用組裝式梁柱接頭之 耐震行為與試驗研究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9FE809-69AD-13E9-95E4-1F8D51847864}"/>
              </a:ext>
            </a:extLst>
          </p:cNvPr>
          <p:cNvCxnSpPr>
            <a:cxnSpLocks/>
          </p:cNvCxnSpPr>
          <p:nvPr/>
        </p:nvCxnSpPr>
        <p:spPr>
          <a:xfrm>
            <a:off x="0" y="1200150"/>
            <a:ext cx="30384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B21B33-A24E-426C-FC80-6073479ED021}"/>
              </a:ext>
            </a:extLst>
          </p:cNvPr>
          <p:cNvSpPr txBox="1"/>
          <p:nvPr/>
        </p:nvSpPr>
        <p:spPr>
          <a:xfrm>
            <a:off x="1" y="314325"/>
            <a:ext cx="28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3416534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57696-5808-D32E-8800-9D7B8B9B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7">
            <a:extLst>
              <a:ext uri="{FF2B5EF4-FFF2-40B4-BE49-F238E27FC236}">
                <a16:creationId xmlns:a16="http://schemas.microsoft.com/office/drawing/2014/main" id="{CF2D6A3A-84D0-FF75-3A50-10F8BAA368C3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A4412A-DD61-CF39-F66D-31C051457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994" y="2997616"/>
            <a:ext cx="4038252" cy="24342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CB6D10-2D41-563B-89E5-D5788F3A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DEPENDENT LOADING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FD39B-5096-906E-506C-C4C43545C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85769"/>
            <a:ext cx="8659433" cy="1343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59B326-DB93-01D1-953C-D0AD30521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642847"/>
            <a:ext cx="1991096" cy="36967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9BAE8E-5F0B-6961-6D5D-3ED5B051D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0499" y="2877621"/>
            <a:ext cx="4820476" cy="31529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C43A78-8F84-2D82-84FF-E88BA91804AE}"/>
              </a:ext>
            </a:extLst>
          </p:cNvPr>
          <p:cNvSpPr/>
          <p:nvPr/>
        </p:nvSpPr>
        <p:spPr>
          <a:xfrm>
            <a:off x="2980499" y="3626920"/>
            <a:ext cx="1477201" cy="18975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F558FA-F559-5839-9264-19AC05B97C1C}"/>
              </a:ext>
            </a:extLst>
          </p:cNvPr>
          <p:cNvSpPr txBox="1"/>
          <p:nvPr/>
        </p:nvSpPr>
        <p:spPr>
          <a:xfrm>
            <a:off x="3014662" y="6170300"/>
            <a:ext cx="288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from Excel</a:t>
            </a:r>
          </a:p>
        </p:txBody>
      </p:sp>
      <p:sp>
        <p:nvSpPr>
          <p:cNvPr id="21" name="直角三角形 7">
            <a:extLst>
              <a:ext uri="{FF2B5EF4-FFF2-40B4-BE49-F238E27FC236}">
                <a16:creationId xmlns:a16="http://schemas.microsoft.com/office/drawing/2014/main" id="{E316B3B3-9F08-99DD-671C-18208332D46F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22" name="圖片 20">
            <a:extLst>
              <a:ext uri="{FF2B5EF4-FFF2-40B4-BE49-F238E27FC236}">
                <a16:creationId xmlns:a16="http://schemas.microsoft.com/office/drawing/2014/main" id="{6AE0CB03-03AE-1668-B98E-2196D848A9D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3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0E861-A828-AF11-BCE6-0AE5AB94B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7">
            <a:extLst>
              <a:ext uri="{FF2B5EF4-FFF2-40B4-BE49-F238E27FC236}">
                <a16:creationId xmlns:a16="http://schemas.microsoft.com/office/drawing/2014/main" id="{0EA0F989-FCE7-5A0E-BC72-24E00E052486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7D91A1-6B71-FE2F-FC38-CA3D851F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1CB5A7-2FA2-408E-1291-13885D0D7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38158"/>
            <a:ext cx="8668960" cy="1314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B140DC-A9A9-BBEA-4800-C53D8B981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585" y="2804867"/>
            <a:ext cx="2905530" cy="35152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8781A6-45C8-6DF2-4E2E-444E80A21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166" y="2804867"/>
            <a:ext cx="4236515" cy="36530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012F178-45D4-2917-3A85-50F5202A8F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1652" y="2727543"/>
            <a:ext cx="2342148" cy="3669863"/>
          </a:xfrm>
          <a:prstGeom prst="rect">
            <a:avLst/>
          </a:prstGeom>
        </p:spPr>
      </p:pic>
      <p:sp>
        <p:nvSpPr>
          <p:cNvPr id="25" name="直角三角形 7">
            <a:extLst>
              <a:ext uri="{FF2B5EF4-FFF2-40B4-BE49-F238E27FC236}">
                <a16:creationId xmlns:a16="http://schemas.microsoft.com/office/drawing/2014/main" id="{1CB87313-E770-5A72-49D7-BB9A7B0D4F61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26" name="圖片 20">
            <a:extLst>
              <a:ext uri="{FF2B5EF4-FFF2-40B4-BE49-F238E27FC236}">
                <a16:creationId xmlns:a16="http://schemas.microsoft.com/office/drawing/2014/main" id="{95072EFA-BD66-123E-4B9D-908072989EF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7585815-5BC1-8CB8-40FB-65B9E8E8269B}"/>
              </a:ext>
            </a:extLst>
          </p:cNvPr>
          <p:cNvSpPr/>
          <p:nvPr/>
        </p:nvSpPr>
        <p:spPr>
          <a:xfrm>
            <a:off x="1890345" y="1971675"/>
            <a:ext cx="671880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5622F7-8DA9-499C-73AE-4278401CA3F7}"/>
              </a:ext>
            </a:extLst>
          </p:cNvPr>
          <p:cNvSpPr/>
          <p:nvPr/>
        </p:nvSpPr>
        <p:spPr>
          <a:xfrm>
            <a:off x="1433144" y="5348087"/>
            <a:ext cx="2662605" cy="5002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93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C291A-4A68-76E9-6EAB-0D139CA85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7">
            <a:extLst>
              <a:ext uri="{FF2B5EF4-FFF2-40B4-BE49-F238E27FC236}">
                <a16:creationId xmlns:a16="http://schemas.microsoft.com/office/drawing/2014/main" id="{E20825C8-BD3D-3E1F-CD13-FFBCB99BAFD6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169137-8317-C860-08A3-97D4BEB6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9A6F4-9D16-3750-E5E7-A4305D00D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38158"/>
            <a:ext cx="8668960" cy="1314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23F130-8007-4E4E-BCAA-1AE8FB3AB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95082"/>
            <a:ext cx="2805355" cy="3842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0E80A-F459-5344-2105-F69C3294D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555" y="2638515"/>
            <a:ext cx="2667372" cy="1743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52ACE9-2411-EE2D-28FB-E129FC7DE3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2309" y="4219485"/>
            <a:ext cx="2800741" cy="1676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546516-4B51-DC2E-CBBB-B7A2C0EE6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927" y="2819501"/>
            <a:ext cx="2257740" cy="16575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E0AD8A-B9EF-759C-2BB9-3CF16F05BC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0515" y="4381833"/>
            <a:ext cx="2600688" cy="19052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7D25DC-7577-6707-EB50-683C37490C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3045" y="2684660"/>
            <a:ext cx="2905530" cy="37533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164B14-B407-255A-FEF2-22129C752AE7}"/>
              </a:ext>
            </a:extLst>
          </p:cNvPr>
          <p:cNvSpPr txBox="1"/>
          <p:nvPr/>
        </p:nvSpPr>
        <p:spPr>
          <a:xfrm>
            <a:off x="4716972" y="6079006"/>
            <a:ext cx="2886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all the connection plates</a:t>
            </a:r>
          </a:p>
        </p:txBody>
      </p:sp>
      <p:sp>
        <p:nvSpPr>
          <p:cNvPr id="21" name="直角三角形 7">
            <a:extLst>
              <a:ext uri="{FF2B5EF4-FFF2-40B4-BE49-F238E27FC236}">
                <a16:creationId xmlns:a16="http://schemas.microsoft.com/office/drawing/2014/main" id="{2D409E15-676B-89A9-3422-91E7A3A7D70E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23" name="圖片 20">
            <a:extLst>
              <a:ext uri="{FF2B5EF4-FFF2-40B4-BE49-F238E27FC236}">
                <a16:creationId xmlns:a16="http://schemas.microsoft.com/office/drawing/2014/main" id="{F115FBE8-29CF-2AE1-D111-E0FD409632A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D1A2ED4-EDFF-A221-F0ED-01FB40D6791F}"/>
              </a:ext>
            </a:extLst>
          </p:cNvPr>
          <p:cNvSpPr/>
          <p:nvPr/>
        </p:nvSpPr>
        <p:spPr>
          <a:xfrm>
            <a:off x="1859300" y="2928738"/>
            <a:ext cx="1719878" cy="26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615D64-0EA3-3583-1010-55D7FB50D345}"/>
              </a:ext>
            </a:extLst>
          </p:cNvPr>
          <p:cNvSpPr/>
          <p:nvPr/>
        </p:nvSpPr>
        <p:spPr>
          <a:xfrm>
            <a:off x="933450" y="3957347"/>
            <a:ext cx="2257151" cy="26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0D2B69-28B0-EA66-5150-48FB14BC0528}"/>
              </a:ext>
            </a:extLst>
          </p:cNvPr>
          <p:cNvSpPr/>
          <p:nvPr/>
        </p:nvSpPr>
        <p:spPr>
          <a:xfrm>
            <a:off x="933449" y="4385489"/>
            <a:ext cx="2645727" cy="26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08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47B70-F4D8-C598-75B2-72198CC64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7219F8-7B52-A739-D501-CBB0F1158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57194"/>
            <a:ext cx="6373114" cy="1343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8BD51B-50FA-858E-C00F-B385A28E3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82" y="2581273"/>
            <a:ext cx="4022967" cy="39152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2467D-847A-7C4B-D23C-938C26B28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068" y="2938455"/>
            <a:ext cx="3858163" cy="3200847"/>
          </a:xfrm>
          <a:prstGeom prst="rect">
            <a:avLst/>
          </a:prstGeom>
        </p:spPr>
      </p:pic>
      <p:sp>
        <p:nvSpPr>
          <p:cNvPr id="19" name="直角三角形 7">
            <a:extLst>
              <a:ext uri="{FF2B5EF4-FFF2-40B4-BE49-F238E27FC236}">
                <a16:creationId xmlns:a16="http://schemas.microsoft.com/office/drawing/2014/main" id="{3112D0B5-6402-B3BC-F11B-16B3B963FAF7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20" name="圖片 20">
            <a:extLst>
              <a:ext uri="{FF2B5EF4-FFF2-40B4-BE49-F238E27FC236}">
                <a16:creationId xmlns:a16="http://schemas.microsoft.com/office/drawing/2014/main" id="{13F9C11F-2D46-932F-0F7C-7B2CAA4448F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21" name="矩形 27">
            <a:extLst>
              <a:ext uri="{FF2B5EF4-FFF2-40B4-BE49-F238E27FC236}">
                <a16:creationId xmlns:a16="http://schemas.microsoft.com/office/drawing/2014/main" id="{FDA80C9C-47C4-3A71-4051-41F7766F9922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5BBD1A-8C0B-860D-F26B-F9178CCB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(TIME STEP)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41224F-1BA9-769F-0874-85895F2175FC}"/>
              </a:ext>
            </a:extLst>
          </p:cNvPr>
          <p:cNvSpPr/>
          <p:nvPr/>
        </p:nvSpPr>
        <p:spPr>
          <a:xfrm>
            <a:off x="4444602" y="2807385"/>
            <a:ext cx="1045647" cy="2621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648A3E-F0D5-8810-7FDC-55B9CB0F9EDB}"/>
              </a:ext>
            </a:extLst>
          </p:cNvPr>
          <p:cNvSpPr/>
          <p:nvPr/>
        </p:nvSpPr>
        <p:spPr>
          <a:xfrm>
            <a:off x="838200" y="1697730"/>
            <a:ext cx="561975" cy="607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D26BD9-867B-F19C-953A-AA3C8B6B9456}"/>
              </a:ext>
            </a:extLst>
          </p:cNvPr>
          <p:cNvSpPr/>
          <p:nvPr/>
        </p:nvSpPr>
        <p:spPr>
          <a:xfrm>
            <a:off x="2052801" y="3202681"/>
            <a:ext cx="1195224" cy="22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460AC5-B3DC-BD0E-12AF-3A82C6B7C7F7}"/>
              </a:ext>
            </a:extLst>
          </p:cNvPr>
          <p:cNvSpPr/>
          <p:nvPr/>
        </p:nvSpPr>
        <p:spPr>
          <a:xfrm>
            <a:off x="8767926" y="3315841"/>
            <a:ext cx="838305" cy="198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75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13346-083B-214A-89DB-DAE74FC3D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7">
            <a:extLst>
              <a:ext uri="{FF2B5EF4-FFF2-40B4-BE49-F238E27FC236}">
                <a16:creationId xmlns:a16="http://schemas.microsoft.com/office/drawing/2014/main" id="{9D92685A-1189-A1BD-5AAD-FAD93E4CCAEA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11BB17-7975-17A1-07B1-48F6260C5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(CONTROL)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D97FA7-273C-5D1D-E2CA-A7CB0F140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57194"/>
            <a:ext cx="6373114" cy="13432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53C4C4-DCE5-3A12-5C7E-F6E7F0FB9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273" y="2695575"/>
            <a:ext cx="4022967" cy="39152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582C92-FDC6-3184-5F1D-C72931754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2994" y="1291134"/>
            <a:ext cx="2679181" cy="5146675"/>
          </a:xfrm>
          <a:prstGeom prst="rect">
            <a:avLst/>
          </a:prstGeom>
        </p:spPr>
      </p:pic>
      <p:sp>
        <p:nvSpPr>
          <p:cNvPr id="8" name="直角三角形 7">
            <a:extLst>
              <a:ext uri="{FF2B5EF4-FFF2-40B4-BE49-F238E27FC236}">
                <a16:creationId xmlns:a16="http://schemas.microsoft.com/office/drawing/2014/main" id="{7B442A1E-ED7E-52EF-1B65-1BCBD15B592C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9" name="圖片 20">
            <a:extLst>
              <a:ext uri="{FF2B5EF4-FFF2-40B4-BE49-F238E27FC236}">
                <a16:creationId xmlns:a16="http://schemas.microsoft.com/office/drawing/2014/main" id="{E5BC0C28-4C3E-95F5-3B6C-443A491184F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90E7BA-B583-A8B4-E8CA-2CE184DEF824}"/>
              </a:ext>
            </a:extLst>
          </p:cNvPr>
          <p:cNvSpPr/>
          <p:nvPr/>
        </p:nvSpPr>
        <p:spPr>
          <a:xfrm>
            <a:off x="8225001" y="1819274"/>
            <a:ext cx="1480974" cy="257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59A71D-30E4-D497-0285-CDC2C7452319}"/>
              </a:ext>
            </a:extLst>
          </p:cNvPr>
          <p:cNvSpPr/>
          <p:nvPr/>
        </p:nvSpPr>
        <p:spPr>
          <a:xfrm>
            <a:off x="8225001" y="2438400"/>
            <a:ext cx="2414424" cy="628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3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6B938-7558-0B60-CF0A-F4AC2D329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27">
            <a:extLst>
              <a:ext uri="{FF2B5EF4-FFF2-40B4-BE49-F238E27FC236}">
                <a16:creationId xmlns:a16="http://schemas.microsoft.com/office/drawing/2014/main" id="{2F6B8B2B-C466-63CD-24B0-D8C6317D31D6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364C1D-F512-7A3C-4882-D344D64B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(CONTROL)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3DDE4-F223-6BA0-13D9-0A75350F7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193" y="1166719"/>
            <a:ext cx="6373114" cy="1343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3417F5-A3AD-5FDA-3100-5EA4CA5F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540" y="2652444"/>
            <a:ext cx="2829320" cy="3839111"/>
          </a:xfrm>
          <a:prstGeom prst="rect">
            <a:avLst/>
          </a:prstGeom>
        </p:spPr>
      </p:pic>
      <p:sp>
        <p:nvSpPr>
          <p:cNvPr id="9" name="直角三角形 7">
            <a:extLst>
              <a:ext uri="{FF2B5EF4-FFF2-40B4-BE49-F238E27FC236}">
                <a16:creationId xmlns:a16="http://schemas.microsoft.com/office/drawing/2014/main" id="{DB382737-AAEE-8912-A129-AA58622B747A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1" name="圖片 20">
            <a:extLst>
              <a:ext uri="{FF2B5EF4-FFF2-40B4-BE49-F238E27FC236}">
                <a16:creationId xmlns:a16="http://schemas.microsoft.com/office/drawing/2014/main" id="{D48BF8C0-0BDD-11F1-7381-651B61D082F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72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48DDD-13FE-D5C4-10FB-285037D0A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27">
            <a:extLst>
              <a:ext uri="{FF2B5EF4-FFF2-40B4-BE49-F238E27FC236}">
                <a16:creationId xmlns:a16="http://schemas.microsoft.com/office/drawing/2014/main" id="{072A833D-284D-62DA-D1F1-817BCC8B9F56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A02038-A2A5-44AF-CD31-20F6DF49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(DISPLACEMENT)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E6182-8E80-576D-9F5D-903CA699E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184" y="1262063"/>
            <a:ext cx="5601482" cy="4677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C23C82-B84A-D649-2659-53C5E5DD5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8666" y="1714279"/>
            <a:ext cx="1486107" cy="3162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81E6A-CA6A-AB81-2945-B298823B9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71" y="1519237"/>
            <a:ext cx="2915057" cy="3867690"/>
          </a:xfrm>
          <a:prstGeom prst="rect">
            <a:avLst/>
          </a:prstGeom>
        </p:spPr>
      </p:pic>
      <p:sp>
        <p:nvSpPr>
          <p:cNvPr id="13" name="直角三角形 7">
            <a:extLst>
              <a:ext uri="{FF2B5EF4-FFF2-40B4-BE49-F238E27FC236}">
                <a16:creationId xmlns:a16="http://schemas.microsoft.com/office/drawing/2014/main" id="{0DBDD455-DD9A-385B-CEE2-59C762020D40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4" name="圖片 20">
            <a:extLst>
              <a:ext uri="{FF2B5EF4-FFF2-40B4-BE49-F238E27FC236}">
                <a16:creationId xmlns:a16="http://schemas.microsoft.com/office/drawing/2014/main" id="{E7B4118D-E9FA-D0B5-99DB-748F31E5E1C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84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A22DD-8B31-4F53-FC8A-8783E6005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7">
            <a:extLst>
              <a:ext uri="{FF2B5EF4-FFF2-40B4-BE49-F238E27FC236}">
                <a16:creationId xmlns:a16="http://schemas.microsoft.com/office/drawing/2014/main" id="{F50F9D17-54B1-68F7-A5B1-9F53D406404F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BCBE8-0667-CE91-177F-43B44456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(SOLID S-XX)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BAAAC-8BF7-C6DB-A17A-690C4FC0B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855" y="1471613"/>
            <a:ext cx="4739095" cy="4507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8DF48B-5CFE-E45B-85CB-E6D7E6A69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95" y="1471613"/>
            <a:ext cx="2934109" cy="48679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7B144E-D95D-29B8-E567-2D4F7E797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525" y="1471613"/>
            <a:ext cx="1562318" cy="3258005"/>
          </a:xfrm>
          <a:prstGeom prst="rect">
            <a:avLst/>
          </a:prstGeom>
        </p:spPr>
      </p:pic>
      <p:sp>
        <p:nvSpPr>
          <p:cNvPr id="14" name="直角三角形 7">
            <a:extLst>
              <a:ext uri="{FF2B5EF4-FFF2-40B4-BE49-F238E27FC236}">
                <a16:creationId xmlns:a16="http://schemas.microsoft.com/office/drawing/2014/main" id="{E4E27BE5-4CF0-35C7-9719-824E520E3926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5" name="圖片 20">
            <a:extLst>
              <a:ext uri="{FF2B5EF4-FFF2-40B4-BE49-F238E27FC236}">
                <a16:creationId xmlns:a16="http://schemas.microsoft.com/office/drawing/2014/main" id="{DFB74231-A9FD-3606-B602-975737F4035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2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29BE4-3468-7769-9DF8-DC6D0C988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7">
            <a:extLst>
              <a:ext uri="{FF2B5EF4-FFF2-40B4-BE49-F238E27FC236}">
                <a16:creationId xmlns:a16="http://schemas.microsoft.com/office/drawing/2014/main" id="{6C4FDDEF-AABF-8662-D78B-2DC084350615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3DF28E-16E1-CD22-16DA-2E9007E7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"/>
            <a:ext cx="10515600" cy="87668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(REACTION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5D7C4-42BC-D94F-42E3-CCFB8CF79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931" y="1676400"/>
            <a:ext cx="4504031" cy="42818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A497D2-9D47-A22F-51B9-D06D372D9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762" y="2085750"/>
            <a:ext cx="1352739" cy="3219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A63E13-2E6A-FF5E-53AF-957D24DA9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21" y="1571400"/>
            <a:ext cx="3096057" cy="3962953"/>
          </a:xfrm>
          <a:prstGeom prst="rect">
            <a:avLst/>
          </a:prstGeom>
        </p:spPr>
      </p:pic>
      <p:sp>
        <p:nvSpPr>
          <p:cNvPr id="14" name="直角三角形 7">
            <a:extLst>
              <a:ext uri="{FF2B5EF4-FFF2-40B4-BE49-F238E27FC236}">
                <a16:creationId xmlns:a16="http://schemas.microsoft.com/office/drawing/2014/main" id="{61C2FDFD-1592-B3FE-D431-8D27A3CC0FDA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5" name="圖片 20">
            <a:extLst>
              <a:ext uri="{FF2B5EF4-FFF2-40B4-BE49-F238E27FC236}">
                <a16:creationId xmlns:a16="http://schemas.microsoft.com/office/drawing/2014/main" id="{C5AF9D8D-0427-84BF-8AC5-8798FC32C14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1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5C325-4C8C-DCD8-8DA1-E18489F11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27">
            <a:extLst>
              <a:ext uri="{FF2B5EF4-FFF2-40B4-BE49-F238E27FC236}">
                <a16:creationId xmlns:a16="http://schemas.microsoft.com/office/drawing/2014/main" id="{FB56B57C-2EA4-85E0-673D-B4356DF51A46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3301BC-7E77-D1D9-8148-9CB1905D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(EXTRACT)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A3148-3164-32B9-D3E6-11D20BB5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770"/>
          <a:stretch>
            <a:fillRect/>
          </a:stretch>
        </p:blipFill>
        <p:spPr>
          <a:xfrm>
            <a:off x="942338" y="1095280"/>
            <a:ext cx="6591937" cy="1352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B71FD9-F9F3-E4C2-EA1B-69847AB48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789" y="1004887"/>
            <a:ext cx="2343336" cy="55988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45C896-786D-9D50-4A68-CF93C5C27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563" y="2507572"/>
            <a:ext cx="3526969" cy="4096214"/>
          </a:xfrm>
          <a:prstGeom prst="rect">
            <a:avLst/>
          </a:prstGeom>
        </p:spPr>
      </p:pic>
      <p:sp>
        <p:nvSpPr>
          <p:cNvPr id="14" name="直角三角形 7">
            <a:extLst>
              <a:ext uri="{FF2B5EF4-FFF2-40B4-BE49-F238E27FC236}">
                <a16:creationId xmlns:a16="http://schemas.microsoft.com/office/drawing/2014/main" id="{D13A21E2-68A1-83B0-8FBA-945B3BFEFB16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5" name="圖片 20">
            <a:extLst>
              <a:ext uri="{FF2B5EF4-FFF2-40B4-BE49-F238E27FC236}">
                <a16:creationId xmlns:a16="http://schemas.microsoft.com/office/drawing/2014/main" id="{1C7D9BD7-5633-1D20-CB95-E52FA836A7C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6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2437D-A6EC-BB0F-220B-8AE43E92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150" y="1574800"/>
            <a:ext cx="413385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BCFB1-7072-58D0-3DD3-86D28F15C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3428206"/>
            <a:ext cx="5800725" cy="1325564"/>
          </a:xfrm>
        </p:spPr>
        <p:txBody>
          <a:bodyPr/>
          <a:lstStyle/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Functions / GUI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AFBDEA77-3C10-0358-D055-069102035F45}"/>
              </a:ext>
            </a:extLst>
          </p:cNvPr>
          <p:cNvSpPr/>
          <p:nvPr/>
        </p:nvSpPr>
        <p:spPr>
          <a:xfrm>
            <a:off x="0" y="-1"/>
            <a:ext cx="2886710" cy="685800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20">
            <a:extLst>
              <a:ext uri="{FF2B5EF4-FFF2-40B4-BE49-F238E27FC236}">
                <a16:creationId xmlns:a16="http://schemas.microsoft.com/office/drawing/2014/main" id="{70A2C08B-7F3A-7C39-0E51-DDD70922F2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4" y="5821263"/>
            <a:ext cx="2268141" cy="7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7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7">
            <a:extLst>
              <a:ext uri="{FF2B5EF4-FFF2-40B4-BE49-F238E27FC236}">
                <a16:creationId xmlns:a16="http://schemas.microsoft.com/office/drawing/2014/main" id="{DCFA0B10-83F1-A55C-7962-7189B47DFB27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6058337-65DE-2EE5-0AAE-E5F68EB9B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349" y="1033088"/>
            <a:ext cx="7308304" cy="40989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04887" y="170825"/>
            <a:ext cx="10182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LABORATORY TEST VS </a:t>
            </a:r>
            <a:r>
              <a:rPr lang="en-US" altLang="zh-TW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 NX SIMULATION</a:t>
            </a:r>
            <a:endParaRPr lang="zh-TW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66844" y="5000636"/>
            <a:ext cx="26581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u="sng" dirty="0"/>
              <a:t>總計算時間</a:t>
            </a:r>
            <a:r>
              <a:rPr lang="en-US" altLang="zh-TW" u="sng" dirty="0"/>
              <a:t>:3658.24 (sec)</a:t>
            </a:r>
            <a:endParaRPr lang="zh-TW" altLang="en-US" u="sng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E4FD913-D917-78DF-D77F-B96FDC7E2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830" y="5517232"/>
            <a:ext cx="2649963" cy="1245878"/>
          </a:xfrm>
          <a:prstGeom prst="rect">
            <a:avLst/>
          </a:prstGeom>
        </p:spPr>
      </p:pic>
      <p:sp>
        <p:nvSpPr>
          <p:cNvPr id="9" name="直角三角形 7">
            <a:extLst>
              <a:ext uri="{FF2B5EF4-FFF2-40B4-BE49-F238E27FC236}">
                <a16:creationId xmlns:a16="http://schemas.microsoft.com/office/drawing/2014/main" id="{F6D5B781-87E3-D376-3CF9-4686A23D3D7A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0" name="圖片 20">
            <a:extLst>
              <a:ext uri="{FF2B5EF4-FFF2-40B4-BE49-F238E27FC236}">
                <a16:creationId xmlns:a16="http://schemas.microsoft.com/office/drawing/2014/main" id="{3DA65AF7-8861-05AC-1227-A41E14B5880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2C0F8F-9759-28D7-AC1B-576AF4214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ABE22E-1F74-9883-113D-E7178658B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(EXTRACT)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C7861-3544-4FFD-2283-A1CC75AA2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9471"/>
            <a:ext cx="2514951" cy="1819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979F38-A3A6-136E-FA78-A35777C6C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710" y="1890524"/>
            <a:ext cx="4515480" cy="2695951"/>
          </a:xfrm>
          <a:prstGeom prst="rect">
            <a:avLst/>
          </a:prstGeom>
        </p:spPr>
      </p:pic>
      <p:sp>
        <p:nvSpPr>
          <p:cNvPr id="12" name="直角三角形 7">
            <a:extLst>
              <a:ext uri="{FF2B5EF4-FFF2-40B4-BE49-F238E27FC236}">
                <a16:creationId xmlns:a16="http://schemas.microsoft.com/office/drawing/2014/main" id="{0919B840-72D3-C26B-C51C-C051560C1E2F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3" name="圖片 20">
            <a:extLst>
              <a:ext uri="{FF2B5EF4-FFF2-40B4-BE49-F238E27FC236}">
                <a16:creationId xmlns:a16="http://schemas.microsoft.com/office/drawing/2014/main" id="{0800E867-ACFF-1E12-8A2C-F68BD9DEF82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14" name="矩形 27">
            <a:extLst>
              <a:ext uri="{FF2B5EF4-FFF2-40B4-BE49-F238E27FC236}">
                <a16:creationId xmlns:a16="http://schemas.microsoft.com/office/drawing/2014/main" id="{2071E43B-D9C6-160F-8082-7CFA2B815BEA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659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3"/>
          <p:cNvSpPr txBox="1"/>
          <p:nvPr/>
        </p:nvSpPr>
        <p:spPr>
          <a:xfrm>
            <a:off x="1714500" y="1638903"/>
            <a:ext cx="8763000" cy="2928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FEA NX</a:t>
            </a:r>
            <a:r>
              <a:rPr lang="en-US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 Tutorial Series</a:t>
            </a:r>
            <a:br>
              <a:rPr lang="en-US" altLang="zh-TW" sz="4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Time-dependent Creep and Heat of Hydration Analysis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Safety Simulation for Subway Station Box Structures</a:t>
            </a:r>
            <a:endParaRPr lang="en-US" altLang="zh-TW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제목 31"/>
          <p:cNvSpPr txBox="1"/>
          <p:nvPr/>
        </p:nvSpPr>
        <p:spPr>
          <a:xfrm>
            <a:off x="4560083" y="4427294"/>
            <a:ext cx="3071834" cy="76985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dobe 繁黑體 Std B" pitchFamily="34" charset="-120"/>
                <a:cs typeface="Times New Roman" panose="02020603050405020304" pitchFamily="18" charset="0"/>
              </a:rPr>
              <a:t>台灣邁達斯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dobe 繁黑體 Std B" pitchFamily="34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dobe 繁黑體 Std B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07436" y="6300732"/>
            <a:ext cx="371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註</a:t>
            </a:r>
            <a:r>
              <a:rPr lang="en-US" altLang="zh-TW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範例相關參數使用假設條件。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9C48E7-77EF-16ED-811E-4AA04D625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F50A0-9932-4A66-9BE4-46E7EBC8FA3B}" type="slidenum">
              <a:rPr lang="en-US" altLang="ko-KR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en-US" altLang="ko-K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直角三角形 7">
            <a:extLst>
              <a:ext uri="{FF2B5EF4-FFF2-40B4-BE49-F238E27FC236}">
                <a16:creationId xmlns:a16="http://schemas.microsoft.com/office/drawing/2014/main" id="{E60B4655-ADE5-B9CD-ABE7-F3E8AB7D5F41}"/>
              </a:ext>
            </a:extLst>
          </p:cNvPr>
          <p:cNvSpPr/>
          <p:nvPr/>
        </p:nvSpPr>
        <p:spPr>
          <a:xfrm rot="16200000">
            <a:off x="7006149" y="1661989"/>
            <a:ext cx="5206676" cy="5204395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id="{66C7EB4F-B862-2D3B-8688-11981B5326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0"/>
          <a:stretch>
            <a:fillRect/>
          </a:stretch>
        </p:blipFill>
        <p:spPr>
          <a:xfrm>
            <a:off x="10632504" y="374938"/>
            <a:ext cx="878840" cy="87185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72FEF4C-E478-9C9D-2E8C-CFBD392991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15" y="356235"/>
            <a:ext cx="1941195" cy="753745"/>
          </a:xfrm>
          <a:prstGeom prst="rect">
            <a:avLst/>
          </a:prstGeom>
        </p:spPr>
      </p:pic>
      <p:cxnSp>
        <p:nvCxnSpPr>
          <p:cNvPr id="6" name="直線接點 3">
            <a:extLst>
              <a:ext uri="{FF2B5EF4-FFF2-40B4-BE49-F238E27FC236}">
                <a16:creationId xmlns:a16="http://schemas.microsoft.com/office/drawing/2014/main" id="{27F26EA0-618C-866E-020E-5C0AF305DB86}"/>
              </a:ext>
            </a:extLst>
          </p:cNvPr>
          <p:cNvCxnSpPr>
            <a:stCxn id="3" idx="0"/>
            <a:endCxn id="3" idx="4"/>
          </p:cNvCxnSpPr>
          <p:nvPr/>
        </p:nvCxnSpPr>
        <p:spPr>
          <a:xfrm flipV="1">
            <a:off x="7007290" y="1660848"/>
            <a:ext cx="5204395" cy="520667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B9F7F7B-833B-8284-9788-2BF3E8B5F11E}"/>
              </a:ext>
            </a:extLst>
          </p:cNvPr>
          <p:cNvSpPr txBox="1"/>
          <p:nvPr/>
        </p:nvSpPr>
        <p:spPr>
          <a:xfrm>
            <a:off x="8630687" y="5962178"/>
            <a:ext cx="315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沈約翰</a:t>
            </a:r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support@midasuser.com.tw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7961E-6E56-67A4-CAC8-EB48CC190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68FC2F1E-3EDC-8861-C080-55B0218B7C49}"/>
              </a:ext>
            </a:extLst>
          </p:cNvPr>
          <p:cNvSpPr/>
          <p:nvPr/>
        </p:nvSpPr>
        <p:spPr>
          <a:xfrm>
            <a:off x="0" y="-1"/>
            <a:ext cx="2886710" cy="685800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20">
            <a:extLst>
              <a:ext uri="{FF2B5EF4-FFF2-40B4-BE49-F238E27FC236}">
                <a16:creationId xmlns:a16="http://schemas.microsoft.com/office/drawing/2014/main" id="{A9924681-1BD8-0A54-C920-1258C8182C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4" y="5821263"/>
            <a:ext cx="2268141" cy="7938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7355987-CBFF-E8E5-EC9F-294B8C4E8607}"/>
              </a:ext>
            </a:extLst>
          </p:cNvPr>
          <p:cNvSpPr txBox="1">
            <a:spLocks/>
          </p:cNvSpPr>
          <p:nvPr/>
        </p:nvSpPr>
        <p:spPr>
          <a:xfrm>
            <a:off x="3352800" y="818034"/>
            <a:ext cx="7848600" cy="2858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Time-dependent Creep And Heat Of Hydration Analysis Fire Safety Simulation For Subway Station Box Structures</a:t>
            </a:r>
            <a:endParaRPr lang="en-US" altLang="zh-TW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C29050-5EF3-B13D-A24F-4B8C7D339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095" y="4091195"/>
            <a:ext cx="5632009" cy="22440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5CD2AF-B1EE-C0E7-76EA-31BCB776E79C}"/>
              </a:ext>
            </a:extLst>
          </p:cNvPr>
          <p:cNvCxnSpPr>
            <a:cxnSpLocks/>
          </p:cNvCxnSpPr>
          <p:nvPr/>
        </p:nvCxnSpPr>
        <p:spPr>
          <a:xfrm>
            <a:off x="0" y="1200150"/>
            <a:ext cx="30384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19C4DE4-F7C2-FBD2-212B-A942236D0409}"/>
              </a:ext>
            </a:extLst>
          </p:cNvPr>
          <p:cNvSpPr txBox="1"/>
          <p:nvPr/>
        </p:nvSpPr>
        <p:spPr>
          <a:xfrm>
            <a:off x="1" y="314325"/>
            <a:ext cx="288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41088969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1770" y="248558"/>
            <a:ext cx="892846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HIGH-TEMPERATURE PROPERTIES | ELASTIC MODULUS</a:t>
            </a:r>
            <a:endParaRPr lang="zh-TW" alt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7481" y="1653147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Modulus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200" y="2369604"/>
            <a:ext cx="6193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and Purkiss (2005) proposed the ratio of the elastic modulus of concrete at elevated temperatures E(T) to the elastic modulus at ambient temperature E</a:t>
            </a:r>
            <a:r>
              <a:rPr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 shown in the figure and calculated below.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20135" y="1704587"/>
            <a:ext cx="3830271" cy="349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7199288" y="5353249"/>
            <a:ext cx="4071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and Purkiss r</a:t>
            </a: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eduction factor for the elastic modulus of concrete at elevated temperatures</a:t>
            </a: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770" y="3668831"/>
            <a:ext cx="4472060" cy="104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864940" y="5217643"/>
            <a:ext cx="5895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E(T):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modulus of concrete at high temperatures 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modulus of concrete at ambient temperature.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4">
            <a:extLst>
              <a:ext uri="{FF2B5EF4-FFF2-40B4-BE49-F238E27FC236}">
                <a16:creationId xmlns:a16="http://schemas.microsoft.com/office/drawing/2014/main" id="{61F256CC-2E2A-D57D-6FB3-E4D6D59CB3E1}"/>
              </a:ext>
            </a:extLst>
          </p:cNvPr>
          <p:cNvSpPr/>
          <p:nvPr/>
        </p:nvSpPr>
        <p:spPr>
          <a:xfrm>
            <a:off x="2309787" y="6211670"/>
            <a:ext cx="7180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鋼骨鋼筋混凝土高溫材料性質之研究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內政部建築研究所委託研究報告</a:t>
            </a:r>
          </a:p>
        </p:txBody>
      </p:sp>
      <p:sp>
        <p:nvSpPr>
          <p:cNvPr id="3" name="矩形 27">
            <a:extLst>
              <a:ext uri="{FF2B5EF4-FFF2-40B4-BE49-F238E27FC236}">
                <a16:creationId xmlns:a16="http://schemas.microsoft.com/office/drawing/2014/main" id="{2A80054F-D84B-4101-8F46-05F26A7C9BFB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28">
            <a:extLst>
              <a:ext uri="{FF2B5EF4-FFF2-40B4-BE49-F238E27FC236}">
                <a16:creationId xmlns:a16="http://schemas.microsoft.com/office/drawing/2014/main" id="{D1F3222D-9481-1153-1B2A-22C393519C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23963D-4804-1F28-81AB-038E6941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202D49CD-0C0C-8739-57F1-46EC05854C21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28">
            <a:extLst>
              <a:ext uri="{FF2B5EF4-FFF2-40B4-BE49-F238E27FC236}">
                <a16:creationId xmlns:a16="http://schemas.microsoft.com/office/drawing/2014/main" id="{859C2684-ACF0-D3BD-FF9E-CCC2266056D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Autofit/>
          </a:bodyPr>
          <a:lstStyle/>
          <a:p>
            <a:pPr algn="ctr"/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HIGH-TEMPERATURE PROPERTIES – </a:t>
            </a:r>
            <a:b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THERMAL EXPANSION</a:t>
            </a:r>
            <a:endParaRPr lang="zh-TW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7448" y="5348582"/>
            <a:ext cx="7180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鋼骨鋼筋混凝土高溫材料性質之研究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內政部建築研究所委託研究報告</a:t>
            </a:r>
          </a:p>
        </p:txBody>
      </p:sp>
      <p:sp>
        <p:nvSpPr>
          <p:cNvPr id="6" name="矩形 5"/>
          <p:cNvSpPr/>
          <p:nvPr/>
        </p:nvSpPr>
        <p:spPr>
          <a:xfrm>
            <a:off x="1352486" y="2134597"/>
            <a:ext cx="10288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Eurocode 4, the simplified thermal elongation for normal weight concrete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18×10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(Tc-20)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elongation at different temperature stages can be calculated using specific formulas.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52486" y="1556792"/>
            <a:ext cx="4709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of Thermal Expansion</a:t>
            </a:r>
            <a:r>
              <a:rPr lang="zh-TW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1940" y="2949380"/>
            <a:ext cx="4929222" cy="215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8CF6BA-1655-CD12-BBBD-9513B228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1FA326C1-FA00-31FF-3058-51655065334B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28">
            <a:extLst>
              <a:ext uri="{FF2B5EF4-FFF2-40B4-BE49-F238E27FC236}">
                <a16:creationId xmlns:a16="http://schemas.microsoft.com/office/drawing/2014/main" id="{2CC3DC1A-189A-4664-5042-60E1709F85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HIGH-TEMPERATURE PROPERTIES OF CONCRETE| THERMAL CONDUCTIVITY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5440" y="5361108"/>
            <a:ext cx="7180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鋼骨鋼筋混凝土高溫材料性質之研究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內政部建築研究所委託研究報告</a:t>
            </a:r>
          </a:p>
        </p:txBody>
      </p:sp>
      <p:sp>
        <p:nvSpPr>
          <p:cNvPr id="6" name="矩形 5"/>
          <p:cNvSpPr/>
          <p:nvPr/>
        </p:nvSpPr>
        <p:spPr>
          <a:xfrm>
            <a:off x="1175542" y="1671191"/>
            <a:ext cx="311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88143" y="2074354"/>
            <a:ext cx="64087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Eurocode 4, the temperature-dependent thermal conductivity (kc) of normal weight concrete is determined by upper and lower limit values, defined by equations (2-20) and (2-21) and illustrated in the figure. For simplified calculations, a thermal conductivity of 1.6 W/m K is adopted.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458" y="3547253"/>
            <a:ext cx="3705836" cy="181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9468" y="1626022"/>
            <a:ext cx="3786182" cy="363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7956423" y="5210036"/>
            <a:ext cx="3357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Eurocode 4 Thermal conductivity of concrete at elevated temperatures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2EB92-5336-4CE9-7F19-579B5E91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8FF7309E-6A45-E753-D029-55C23011908D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圖片 28">
            <a:extLst>
              <a:ext uri="{FF2B5EF4-FFF2-40B4-BE49-F238E27FC236}">
                <a16:creationId xmlns:a16="http://schemas.microsoft.com/office/drawing/2014/main" id="{FAA55348-6662-C239-92BF-BA375B48C1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238106"/>
            <a:ext cx="1219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High-Temperature Properties of Concrete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Heat</a:t>
            </a:r>
            <a:endParaRPr lang="zh-TW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27448" y="1428915"/>
            <a:ext cx="1917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Heat</a:t>
            </a:r>
            <a:endParaRPr lang="zh-TW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99456" y="1890580"/>
            <a:ext cx="64861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Eurocode 4, the specific heat (Cc) of normal weight concrete can be determined by a simplified method using 1000 J/kg K. Alternatively, parameters for different temperature ranges can be calculated using specific formulas to approximate specific heat as a function of temperature, as shown in the figure. However, between 100°C and 200°C, the moisture content of the concrete affects the specific heat, causing a peak value.</a:t>
            </a:r>
            <a:endParaRPr lang="zh-TW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4192" y="1659747"/>
            <a:ext cx="3608611" cy="32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1109217" y="5611094"/>
            <a:ext cx="5630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  <a:p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鋼骨鋼筋混凝土高溫材料性質之研究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TW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內政部建築研究所委託研究報告</a:t>
            </a:r>
          </a:p>
        </p:txBody>
      </p:sp>
      <p:sp>
        <p:nvSpPr>
          <p:cNvPr id="9" name="矩形 8"/>
          <p:cNvSpPr/>
          <p:nvPr/>
        </p:nvSpPr>
        <p:spPr>
          <a:xfrm>
            <a:off x="8379647" y="5198253"/>
            <a:ext cx="3000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Eurocode 4 Specific heat of concrete at elevated temperatures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9786" y="3460240"/>
            <a:ext cx="3282157" cy="222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5E604A-32FF-6DB2-648B-193CA4F4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7">
            <a:extLst>
              <a:ext uri="{FF2B5EF4-FFF2-40B4-BE49-F238E27FC236}">
                <a16:creationId xmlns:a16="http://schemas.microsoft.com/office/drawing/2014/main" id="{C2F5B6DA-7769-5045-DC5D-D447CD4243A2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60F963C7-4CED-2243-51F7-40A204DA786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270110"/>
            <a:ext cx="12192000" cy="1142984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 NX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TEMPERATURE-DEPENDENCY OF MATERIAL PARAMETERS</a:t>
            </a:r>
            <a:b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(MATERIAL PARAMETERS AND TEMPERATURE DEPENDENT)</a:t>
            </a:r>
            <a:endParaRPr lang="zh-TW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459" y="1787485"/>
            <a:ext cx="374257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5170" y="1465308"/>
            <a:ext cx="4391691" cy="36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6510751" y="5237625"/>
            <a:ext cx="4000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temperature-dependent material properties using functions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6860" y="5297529"/>
            <a:ext cx="5768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unfrozen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TW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represents the Unfrozen Water Content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9F350F-BEE0-7682-F4B7-6499BDB6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71AB6F49-0488-059B-B059-D412CF941EB2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F0F2DF82-EC00-996E-2688-3CC6E2A1A0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67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DESCRIPTION</a:t>
            </a:r>
            <a:endParaRPr lang="zh-TW" altLang="en-US" sz="40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cxnSp>
        <p:nvCxnSpPr>
          <p:cNvPr id="12" name="直線接點 11"/>
          <p:cNvCxnSpPr>
            <a:cxnSpLocks/>
          </p:cNvCxnSpPr>
          <p:nvPr/>
        </p:nvCxnSpPr>
        <p:spPr>
          <a:xfrm>
            <a:off x="6092702" y="1268760"/>
            <a:ext cx="11812" cy="4389319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52717" y="1132680"/>
            <a:ext cx="40164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Analysis Conditions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782" y="2244897"/>
            <a:ext cx="3854353" cy="15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2096918" y="3720764"/>
            <a:ext cx="17583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Fire source point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제목 1"/>
          <p:cNvSpPr txBox="1"/>
          <p:nvPr/>
        </p:nvSpPr>
        <p:spPr>
          <a:xfrm>
            <a:off x="1387784" y="1623981"/>
            <a:ext cx="4090801" cy="5715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9pPr>
          </a:lstStyle>
          <a:p>
            <a:pPr algn="l"/>
            <a:r>
              <a:rPr lang="en-US" altLang="zh-TW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Ambient Temperature: 28°C</a:t>
            </a:r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Convection Coefficient: 15 W/m²·°C</a:t>
            </a:r>
            <a:endParaRPr lang="ko-KR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623" y="4070001"/>
            <a:ext cx="161767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477330" y="5277458"/>
            <a:ext cx="2011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Temperature-Time Curve / Fire Curve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59188" y="5316715"/>
            <a:ext cx="242681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Interior Surface Heating Curve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408" y="4117033"/>
            <a:ext cx="1600229" cy="11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矩形 27"/>
          <p:cNvSpPr/>
          <p:nvPr/>
        </p:nvSpPr>
        <p:spPr>
          <a:xfrm>
            <a:off x="2628677" y="735844"/>
            <a:ext cx="6928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HOURS POST-FIRE DURATION | 0.5-HOUR TIME STEPS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5783" y="2180214"/>
            <a:ext cx="370406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矩形 29"/>
          <p:cNvSpPr/>
          <p:nvPr/>
        </p:nvSpPr>
        <p:spPr>
          <a:xfrm>
            <a:off x="7448599" y="1130756"/>
            <a:ext cx="30668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Conditions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8022162" y="3605102"/>
            <a:ext cx="127131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Weight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633336" y="4162708"/>
            <a:ext cx="4048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Restraint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Tx, Ty,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Rx, Ry, Rz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495013" y="1633206"/>
            <a:ext cx="4325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Boundary Conditions: Tx/Ry/Rz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30650" y="4589023"/>
            <a:ext cx="3814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Thermal Analysis (Heat Transfer)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Structural Analysis (Stress &amp; Strain)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61952" y="5766340"/>
            <a:ext cx="7570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Parameters used in this example are based on hypothetical assumptions.</a:t>
            </a:r>
            <a:endParaRPr lang="zh-TW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6CEB14-DF94-B0B5-A937-508AD633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BFEC85-8646-2AA8-02F4-7332D2EC5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17968"/>
            <a:ext cx="5620166" cy="521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E6AD04-F69B-93FB-9348-AD549C7FF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829" y="2113359"/>
            <a:ext cx="6620396" cy="41377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F59C19-01DF-4848-0910-0E994991E954}"/>
              </a:ext>
            </a:extLst>
          </p:cNvPr>
          <p:cNvSpPr/>
          <p:nvPr/>
        </p:nvSpPr>
        <p:spPr>
          <a:xfrm>
            <a:off x="838200" y="2266950"/>
            <a:ext cx="1981200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77D57F-5789-6EDB-A8A6-2A045A7A134C}"/>
              </a:ext>
            </a:extLst>
          </p:cNvPr>
          <p:cNvSpPr/>
          <p:nvPr/>
        </p:nvSpPr>
        <p:spPr>
          <a:xfrm>
            <a:off x="4362449" y="2838450"/>
            <a:ext cx="2695575" cy="209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直角三角形 7">
            <a:extLst>
              <a:ext uri="{FF2B5EF4-FFF2-40B4-BE49-F238E27FC236}">
                <a16:creationId xmlns:a16="http://schemas.microsoft.com/office/drawing/2014/main" id="{99F05A6F-F840-47F5-D82F-CCA579C8A4DA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6" name="圖片 20">
            <a:extLst>
              <a:ext uri="{FF2B5EF4-FFF2-40B4-BE49-F238E27FC236}">
                <a16:creationId xmlns:a16="http://schemas.microsoft.com/office/drawing/2014/main" id="{10DF01E8-24F1-1DA6-B2EE-4F50143328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11" name="矩形 27">
            <a:extLst>
              <a:ext uri="{FF2B5EF4-FFF2-40B4-BE49-F238E27FC236}">
                <a16:creationId xmlns:a16="http://schemas.microsoft.com/office/drawing/2014/main" id="{B150C2A9-9F9F-8940-181D-CDB3296888DE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DE2BF-BE53-456E-AA0D-E8D14CB8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9" y="76200"/>
            <a:ext cx="10515600" cy="8096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 (IMPORT)</a:t>
            </a:r>
          </a:p>
        </p:txBody>
      </p:sp>
    </p:spTree>
    <p:extLst>
      <p:ext uri="{BB962C8B-B14F-4D97-AF65-F5344CB8AC3E}">
        <p14:creationId xmlns:p14="http://schemas.microsoft.com/office/powerpoint/2010/main" val="957961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7">
            <a:extLst>
              <a:ext uri="{FF2B5EF4-FFF2-40B4-BE49-F238E27FC236}">
                <a16:creationId xmlns:a16="http://schemas.microsoft.com/office/drawing/2014/main" id="{DA88F906-C9AA-42CC-E323-01D3904F491B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28">
            <a:extLst>
              <a:ext uri="{FF2B5EF4-FFF2-40B4-BE49-F238E27FC236}">
                <a16:creationId xmlns:a16="http://schemas.microsoft.com/office/drawing/2014/main" id="{F7532105-79C4-62A9-FBE7-78CB1655324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4629" y="1916661"/>
            <a:ext cx="29813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2486" y="1831953"/>
            <a:ext cx="410835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85818"/>
          </a:xfrm>
        </p:spPr>
        <p:txBody>
          <a:bodyPr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CONDITIONS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26731" y="4169639"/>
            <a:ext cx="3359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Parameter Adjustment</a:t>
            </a:r>
          </a:p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(Using Default Parameters)</a:t>
            </a:r>
            <a:endParaRPr lang="en-US" altLang="zh-TW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10380" y="5774312"/>
            <a:ext cx="24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Usage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N/m/J/sec</a:t>
            </a:r>
          </a:p>
        </p:txBody>
      </p:sp>
      <p:sp>
        <p:nvSpPr>
          <p:cNvPr id="9" name="矩形 8"/>
          <p:cNvSpPr/>
          <p:nvPr/>
        </p:nvSpPr>
        <p:spPr>
          <a:xfrm>
            <a:off x="7122316" y="4261972"/>
            <a:ext cx="1785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自行切換單位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44577" y="924200"/>
            <a:ext cx="2924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4629" y="1180093"/>
            <a:ext cx="31893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DDFE2F-8771-B78C-F21C-5F946837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7">
            <a:extLst>
              <a:ext uri="{FF2B5EF4-FFF2-40B4-BE49-F238E27FC236}">
                <a16:creationId xmlns:a16="http://schemas.microsoft.com/office/drawing/2014/main" id="{48AF2BE8-E609-22BF-1FE8-ECC36813953D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28">
            <a:extLst>
              <a:ext uri="{FF2B5EF4-FFF2-40B4-BE49-F238E27FC236}">
                <a16:creationId xmlns:a16="http://schemas.microsoft.com/office/drawing/2014/main" id="{C029BBD8-22A0-2145-6C1A-ABEC8B1408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7987" y="4205185"/>
            <a:ext cx="4679951" cy="190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9104" y="1064349"/>
            <a:ext cx="4357718" cy="319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1000132"/>
          </a:xfrm>
        </p:spPr>
        <p:txBody>
          <a:bodyPr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GEOMETRY | IMPORT MODEL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6294" y="1175696"/>
            <a:ext cx="1828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44426" y="2082853"/>
            <a:ext cx="30144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字方塊 9"/>
          <p:cNvSpPr txBox="1"/>
          <p:nvPr/>
        </p:nvSpPr>
        <p:spPr>
          <a:xfrm>
            <a:off x="6825560" y="2791572"/>
            <a:ext cx="3643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Import: </a:t>
            </a:r>
            <a:r>
              <a:rPr lang="zh-TW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站箱型結構火害安全模擬</a:t>
            </a:r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.X_T</a:t>
            </a: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464152" y="5243309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D6F46-EED8-3687-1AB9-3F105C54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DDD51B71-220B-A715-CE2B-3D6BB9D9B841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28">
            <a:extLst>
              <a:ext uri="{FF2B5EF4-FFF2-40B4-BE49-F238E27FC236}">
                <a16:creationId xmlns:a16="http://schemas.microsoft.com/office/drawing/2014/main" id="{DFD89506-3185-F62C-0EBC-A854369AF5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0216" y="2315740"/>
            <a:ext cx="5831567" cy="300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823253" y="806844"/>
            <a:ext cx="334418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Modulus:2.5×10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(N/m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Poisson’s Ratio:0.18</a:t>
            </a:r>
            <a:endParaRPr lang="en-US" altLang="zh-TW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Weight:22555 (N/m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Coefficient:1.8×10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(1/k)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0" y="-24295"/>
            <a:ext cx="12192000" cy="1018077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MATERIAL PARAMETER</a:t>
            </a:r>
            <a:endParaRPr lang="zh-TW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75737" y="766804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Conductivity: 1.6 (W/m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K)</a:t>
            </a:r>
            <a:endParaRPr lang="en-US" altLang="zh-TW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Heat: 1000 (J/kg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</a:t>
            </a:r>
            <a:endParaRPr lang="en-US" altLang="zh-TW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Generation Factor:1</a:t>
            </a:r>
          </a:p>
        </p:txBody>
      </p:sp>
      <p:sp>
        <p:nvSpPr>
          <p:cNvPr id="11" name="矩形 10"/>
          <p:cNvSpPr/>
          <p:nvPr/>
        </p:nvSpPr>
        <p:spPr>
          <a:xfrm>
            <a:off x="2135560" y="5381672"/>
            <a:ext cx="8360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Parameter-Temperature Relationship (Derived from Empirical Formulas)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974" y="2813872"/>
            <a:ext cx="2175382" cy="509549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 t="50000"/>
          <a:stretch>
            <a:fillRect/>
          </a:stretch>
        </p:blipFill>
        <p:spPr bwMode="auto">
          <a:xfrm>
            <a:off x="698096" y="4320885"/>
            <a:ext cx="2296846" cy="56347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2098" y="2596665"/>
            <a:ext cx="2071702" cy="904421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 l="4846" t="88095" r="32156"/>
          <a:stretch>
            <a:fillRect/>
          </a:stretch>
        </p:blipFill>
        <p:spPr bwMode="auto">
          <a:xfrm>
            <a:off x="9282098" y="4408321"/>
            <a:ext cx="2528878" cy="32421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文字方塊 15"/>
          <p:cNvSpPr txBox="1"/>
          <p:nvPr/>
        </p:nvSpPr>
        <p:spPr>
          <a:xfrm>
            <a:off x="551384" y="5720602"/>
            <a:ext cx="371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註</a:t>
            </a:r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範例相關參數使用假設條件。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18DC7-1820-F6B4-2149-9EE60CBF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BF32AD85-23F2-C095-3135-94487649C4D1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28">
            <a:extLst>
              <a:ext uri="{FF2B5EF4-FFF2-40B4-BE49-F238E27FC236}">
                <a16:creationId xmlns:a16="http://schemas.microsoft.com/office/drawing/2014/main" id="{CB425688-3CF1-7C85-EBD2-85127308EF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130" y="1740697"/>
            <a:ext cx="4049034" cy="33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9696" y="1740697"/>
            <a:ext cx="311845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-3870" y="269612"/>
            <a:ext cx="12192000" cy="92863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FUNCTION DEFINITION - 1</a:t>
            </a:r>
            <a:endParaRPr lang="zh-TW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36834" y="1279816"/>
            <a:ext cx="4357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Tree &gt; Function &gt; General Function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0405" y="2338185"/>
            <a:ext cx="790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2051183" y="4902539"/>
            <a:ext cx="2046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Function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89774" y="1273668"/>
            <a:ext cx="3643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 to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Non-Spatial Function</a:t>
            </a:r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 flipH="1">
            <a:off x="6806510" y="1597821"/>
            <a:ext cx="194120" cy="42862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417416" y="3079926"/>
            <a:ext cx="3643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 : Temperature</a:t>
            </a:r>
          </a:p>
        </p:txBody>
      </p:sp>
      <p:cxnSp>
        <p:nvCxnSpPr>
          <p:cNvPr id="15" name="直線單箭頭接點 14"/>
          <p:cNvCxnSpPr>
            <a:cxnSpLocks/>
          </p:cNvCxnSpPr>
          <p:nvPr/>
        </p:nvCxnSpPr>
        <p:spPr>
          <a:xfrm flipV="1">
            <a:off x="7388274" y="2383638"/>
            <a:ext cx="489806" cy="6453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8798987" y="1696644"/>
            <a:ext cx="28246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Parameters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單箭頭接點 17"/>
          <p:cNvCxnSpPr>
            <a:cxnSpLocks/>
          </p:cNvCxnSpPr>
          <p:nvPr/>
        </p:nvCxnSpPr>
        <p:spPr>
          <a:xfrm flipH="1">
            <a:off x="9664030" y="2026448"/>
            <a:ext cx="208110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1055440" y="5448297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註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範例相關參數使用假設條件。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CB641D-C669-83E8-278B-9D539852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D575B131-E9AF-59AB-B95E-B792D6213255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28">
            <a:extLst>
              <a:ext uri="{FF2B5EF4-FFF2-40B4-BE49-F238E27FC236}">
                <a16:creationId xmlns:a16="http://schemas.microsoft.com/office/drawing/2014/main" id="{9D830993-4F77-8D50-E148-E4991CE9D8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45071"/>
            <a:ext cx="12192000" cy="75223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FUNCTION DEFINITION - 2</a:t>
            </a:r>
            <a:endParaRPr lang="zh-TW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5813" y="2160494"/>
            <a:ext cx="1133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1021498" y="1874743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Excel File</a:t>
            </a:r>
            <a:endParaRPr lang="en-US" altLang="zh-TW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21498" y="3875006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table data and add functions sequentially.</a:t>
            </a: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6040" y="897306"/>
            <a:ext cx="2852282" cy="237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4494" y="3414665"/>
            <a:ext cx="2881314" cy="240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69993" y="3414665"/>
            <a:ext cx="2838329" cy="236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4494" y="892158"/>
            <a:ext cx="291258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文字方塊 13"/>
          <p:cNvSpPr txBox="1"/>
          <p:nvPr/>
        </p:nvSpPr>
        <p:spPr>
          <a:xfrm>
            <a:off x="3431704" y="5854076"/>
            <a:ext cx="8340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Parameters in this example are based on hypothetical assumptions.</a:t>
            </a:r>
            <a:endParaRPr lang="zh-TW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F224C-C8D0-A57A-F7D4-F68F2F5A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5821" y="2780295"/>
            <a:ext cx="256993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Modulus Function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30879" y="5254556"/>
            <a:ext cx="310854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 Function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13349" y="2645853"/>
            <a:ext cx="293766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Coefficient Function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32430" y="5248619"/>
            <a:ext cx="231345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Heat Function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B60A2AE5-9117-7E1A-DF3D-C1A04EFC58D6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C9B603A6-6B6B-7AE9-844C-19AE24DFF8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4256" y="1030524"/>
            <a:ext cx="37433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3549" y="1831893"/>
            <a:ext cx="3071802" cy="246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858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| CONCRETE - 1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26408" y="2273036"/>
            <a:ext cx="16859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/>
        </p:nvSpPr>
        <p:spPr>
          <a:xfrm>
            <a:off x="6459167" y="4286228"/>
            <a:ext cx="33441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based on material data</a:t>
            </a:r>
            <a:endParaRPr lang="en-US" altLang="zh-TW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47158" y="1019815"/>
            <a:ext cx="2857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Name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326462" y="5540369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1: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"Structure" is not checked, the material is treated as soil.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in this example are based on hypothetical assumptions.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3549" y="1030524"/>
            <a:ext cx="2724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2353549" y="4341017"/>
            <a:ext cx="266284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Elastic Modulus:2.5×10</a:t>
            </a:r>
            <a:r>
              <a:rPr lang="en-US" altLang="zh-TW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(N/m</a:t>
            </a:r>
            <a:r>
              <a:rPr lang="en-US" altLang="zh-TW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Poisson’s Ratio:0.18</a:t>
            </a:r>
            <a:endParaRPr lang="en-US" altLang="zh-TW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Weight:22555 (N/m</a:t>
            </a:r>
            <a:r>
              <a:rPr lang="en-US" altLang="zh-TW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Coefficient:1.8×10</a:t>
            </a:r>
            <a:r>
              <a:rPr lang="en-US" altLang="zh-TW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(1/k)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8B9935-F095-1B29-4EFC-4E62450E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5FAA2CC8-DCBB-FB41-DCC5-E15EBD4FECD3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28">
            <a:extLst>
              <a:ext uri="{FF2B5EF4-FFF2-40B4-BE49-F238E27FC236}">
                <a16:creationId xmlns:a16="http://schemas.microsoft.com/office/drawing/2014/main" id="{2EC54717-88DF-A9B8-86EC-5CA1CDB6CC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858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| CONCRETE - 2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58852" y="3993449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Conductivity: 1.6 (W/m 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K)</a:t>
            </a:r>
            <a:endParaRPr lang="en-US" altLang="zh-TW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Heat: 1000 (J/kg</a:t>
            </a:r>
            <a:r>
              <a:rPr lang="zh-TW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．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K)</a:t>
            </a:r>
            <a:endParaRPr lang="en-US" altLang="zh-TW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Generation Factor: 1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944" y="1650901"/>
            <a:ext cx="3733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808202" y="1155813"/>
            <a:ext cx="3752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Based On Material Data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6000" y="1155813"/>
            <a:ext cx="4543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According To Material Functions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4771" y="1650901"/>
            <a:ext cx="37528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文字方塊 14"/>
          <p:cNvSpPr txBox="1"/>
          <p:nvPr/>
        </p:nvSpPr>
        <p:spPr>
          <a:xfrm>
            <a:off x="2063552" y="524052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1: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 temperature function curve parameters are assigned, the calculation will apply the General/Thermal constant values.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2: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 in this example are based on hypothetical assumptions.</a:t>
            </a:r>
            <a:endParaRPr lang="zh-TW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F82F69-1B3C-F13E-3AA9-12388056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7">
            <a:extLst>
              <a:ext uri="{FF2B5EF4-FFF2-40B4-BE49-F238E27FC236}">
                <a16:creationId xmlns:a16="http://schemas.microsoft.com/office/drawing/2014/main" id="{9F5646BF-16FF-108C-BF8E-393C46C5FF12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28">
            <a:extLst>
              <a:ext uri="{FF2B5EF4-FFF2-40B4-BE49-F238E27FC236}">
                <a16:creationId xmlns:a16="http://schemas.microsoft.com/office/drawing/2014/main" id="{6E066AF8-2E84-3298-709D-DA53284C9C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-6946" y="244723"/>
            <a:ext cx="12192000" cy="7858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</a:t>
            </a:r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2D PLANE STRAIN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1950" y="2579766"/>
            <a:ext cx="3861803" cy="270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1950" y="1403478"/>
            <a:ext cx="3620698" cy="110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3992" y="1403478"/>
            <a:ext cx="4391846" cy="344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/>
          <a:srcRect t="8222"/>
          <a:stretch>
            <a:fillRect/>
          </a:stretch>
        </p:blipFill>
        <p:spPr bwMode="auto">
          <a:xfrm>
            <a:off x="4223792" y="3122631"/>
            <a:ext cx="1280925" cy="85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7477780" y="3059668"/>
            <a:ext cx="29622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Concrete Property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6EF2EF-1B57-0610-9B63-A0A28A3D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23992" y="4911696"/>
            <a:ext cx="3745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Properties: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 Strain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7052D78E-A206-0294-A7E7-547DF0EA705C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C00C3238-5780-FF65-C3DA-AA454F3E85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2687" y="945103"/>
            <a:ext cx="5046625" cy="204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42852"/>
            <a:ext cx="12192000" cy="7858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MESH</a:t>
            </a:r>
            <a:endParaRPr lang="ko-KR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66733" y="1718779"/>
            <a:ext cx="49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 Size 0.1 / Property</a:t>
            </a:r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</a:p>
        </p:txBody>
      </p:sp>
      <p:sp>
        <p:nvSpPr>
          <p:cNvPr id="16" name="向下箭號 15"/>
          <p:cNvSpPr/>
          <p:nvPr/>
        </p:nvSpPr>
        <p:spPr>
          <a:xfrm>
            <a:off x="5953693" y="3201857"/>
            <a:ext cx="284612" cy="5000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2794" y="3829163"/>
            <a:ext cx="5286412" cy="20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2360" y="1075828"/>
            <a:ext cx="11049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E338AE-9146-37BA-9FD3-30076CFA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CBEC6902-DD2F-B169-3AC7-2DA9CF66C85B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C4D1DFBF-1BF6-FBEA-036E-1C8A69B1E3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38" y="1928803"/>
            <a:ext cx="7215238" cy="303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2660"/>
          </a:xfrm>
        </p:spPr>
        <p:txBody>
          <a:bodyPr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3632" y="1082660"/>
            <a:ext cx="257501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矩形 11"/>
          <p:cNvSpPr/>
          <p:nvPr/>
        </p:nvSpPr>
        <p:spPr>
          <a:xfrm>
            <a:off x="3863752" y="5058889"/>
            <a:ext cx="4886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 Boundary: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Tx, Ty,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Tz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Rx, Ry, Rz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02804" y="2976303"/>
            <a:ext cx="1910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Boundary: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Tx, Ry, Rz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823716" y="2976302"/>
            <a:ext cx="17797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Boundary: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Tx, Ry, Rz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0900E6-EEE5-1A6F-FF4B-6E07DD99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A43AB-7362-5C6F-5BAE-83AF66F63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570" y="1080702"/>
            <a:ext cx="4182059" cy="5515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49E0B3-1302-F31E-037E-9254E9B18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40" y="2590625"/>
            <a:ext cx="2981741" cy="124794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826FD9-1535-3A18-875D-F812266A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460" y="2109702"/>
            <a:ext cx="4533900" cy="1536700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Tree</a:t>
            </a:r>
          </a:p>
        </p:txBody>
      </p:sp>
      <p:sp>
        <p:nvSpPr>
          <p:cNvPr id="10" name="直角三角形 7">
            <a:extLst>
              <a:ext uri="{FF2B5EF4-FFF2-40B4-BE49-F238E27FC236}">
                <a16:creationId xmlns:a16="http://schemas.microsoft.com/office/drawing/2014/main" id="{E789824B-4A5A-6225-363A-6484BD1B0DB2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1" name="圖片 20">
            <a:extLst>
              <a:ext uri="{FF2B5EF4-FFF2-40B4-BE49-F238E27FC236}">
                <a16:creationId xmlns:a16="http://schemas.microsoft.com/office/drawing/2014/main" id="{61401985-9542-0B27-D365-03DC19ADDB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12" name="矩形 27">
            <a:extLst>
              <a:ext uri="{FF2B5EF4-FFF2-40B4-BE49-F238E27FC236}">
                <a16:creationId xmlns:a16="http://schemas.microsoft.com/office/drawing/2014/main" id="{79B1B0F0-223A-E48C-EBB6-7D8E99E1CD92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633784-3D42-239A-35D5-BEDD8342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517426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99305C06-B542-4477-3D96-468557A37ED1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28">
            <a:extLst>
              <a:ext uri="{FF2B5EF4-FFF2-40B4-BE49-F238E27FC236}">
                <a16:creationId xmlns:a16="http://schemas.microsoft.com/office/drawing/2014/main" id="{7BBAFE07-1E5E-7582-9750-4F0C650549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7608" y="1313190"/>
            <a:ext cx="5124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7328" y="230530"/>
            <a:ext cx="12192000" cy="1082660"/>
          </a:xfrm>
        </p:spPr>
        <p:txBody>
          <a:bodyPr/>
          <a:lstStyle/>
          <a:p>
            <a:pPr algn="ctr"/>
            <a:r>
              <a:rPr lang="en-US" altLang="zh-TW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WEIGHT</a:t>
            </a:r>
            <a:endParaRPr lang="zh-TW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3465" y="2420888"/>
            <a:ext cx="73450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A5219-0C26-5857-5944-604EF3FA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76183ED8-E60E-1958-EFC0-E733A879B56A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28">
            <a:extLst>
              <a:ext uri="{FF2B5EF4-FFF2-40B4-BE49-F238E27FC236}">
                <a16:creationId xmlns:a16="http://schemas.microsoft.com/office/drawing/2014/main" id="{0D8E4DEB-FD99-4439-AAE8-C311D0FC2B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7868" y="1726854"/>
            <a:ext cx="2691226" cy="437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7083" y="1673111"/>
            <a:ext cx="5698482" cy="22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818798" y="2364334"/>
            <a:ext cx="4714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to Air/External Interfaces and Subway Station Box Structure Features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10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CONVECTION (THERMAL CONVECTION)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제목 1"/>
          <p:cNvSpPr txBox="1"/>
          <p:nvPr/>
        </p:nvSpPr>
        <p:spPr>
          <a:xfrm>
            <a:off x="4941290" y="4898540"/>
            <a:ext cx="6088760" cy="100010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9pPr>
          </a:lstStyle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Temperature </a:t>
            </a:r>
            <a:r>
              <a:rPr lang="en-US" altLang="zh-TW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28℃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Convection Coefficient </a:t>
            </a:r>
          </a:p>
          <a:p>
            <a:pPr algn="l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(Heat Transfer Coefficient)</a:t>
            </a:r>
            <a:r>
              <a:rPr lang="en-US" altLang="zh-TW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15</a:t>
            </a: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(W/m</a:t>
            </a:r>
            <a:r>
              <a:rPr lang="en-US" altLang="zh-TW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℃)</a:t>
            </a:r>
            <a:endParaRPr lang="ko-KR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13009" y="871616"/>
            <a:ext cx="2914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4977083" y="3854182"/>
            <a:ext cx="5186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Supplemental: Air Convection Coefficient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Convection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~12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(W/m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℃)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Forced Convection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~100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(W/m</a:t>
            </a:r>
            <a:r>
              <a:rPr lang="en-US" altLang="zh-TW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℃)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45854" y="1174300"/>
            <a:ext cx="5162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5810389" y="1434657"/>
            <a:ext cx="335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Selection: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388D9A-7175-02F7-53C7-01D9F21E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8A60A395-69A5-8350-3210-E989152C0023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AFB5ED66-8EC1-3327-2A80-D52689BF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5473" y="2214555"/>
            <a:ext cx="28479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010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POINT | TEMPERATURE RISE CURVE</a:t>
            </a:r>
            <a:endParaRPr lang="zh-TW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598" y="1040091"/>
            <a:ext cx="2905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7008" y="5556573"/>
            <a:ext cx="2442896" cy="24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9893" y="2909906"/>
            <a:ext cx="3823937" cy="246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46429" y="3123818"/>
            <a:ext cx="1133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8966802" y="4744480"/>
            <a:ext cx="189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Table Data</a:t>
            </a: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線單箭頭接點 12"/>
          <p:cNvCxnSpPr>
            <a:cxnSpLocks/>
          </p:cNvCxnSpPr>
          <p:nvPr/>
        </p:nvCxnSpPr>
        <p:spPr>
          <a:xfrm flipV="1">
            <a:off x="4381488" y="3914717"/>
            <a:ext cx="1570496" cy="7287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76634" y="976291"/>
            <a:ext cx="462990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直線單箭頭接點 19"/>
          <p:cNvCxnSpPr>
            <a:cxnSpLocks/>
          </p:cNvCxnSpPr>
          <p:nvPr/>
        </p:nvCxnSpPr>
        <p:spPr>
          <a:xfrm flipV="1">
            <a:off x="4524364" y="1216227"/>
            <a:ext cx="2147700" cy="22842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EA7EE-7BDA-5AE5-4CC2-CE1283D5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7CC887DC-C42A-996B-751B-D0476FC44CB8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圖片 28">
            <a:extLst>
              <a:ext uri="{FF2B5EF4-FFF2-40B4-BE49-F238E27FC236}">
                <a16:creationId xmlns:a16="http://schemas.microsoft.com/office/drawing/2014/main" id="{747830C4-AC6C-8C21-7E5F-53025090E4A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69" y="1273890"/>
            <a:ext cx="5248073" cy="208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0889" y="2143109"/>
            <a:ext cx="2857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23911"/>
            <a:ext cx="121920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SURFACE OF BOX STRUCTURE | TEMPERATURE RISE CURVE</a:t>
            </a:r>
            <a:endParaRPr lang="zh-TW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7488" y="1285859"/>
            <a:ext cx="2905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7190" y="3373984"/>
            <a:ext cx="1133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字方塊 6"/>
          <p:cNvSpPr txBox="1"/>
          <p:nvPr/>
        </p:nvSpPr>
        <p:spPr>
          <a:xfrm>
            <a:off x="8795266" y="5080909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Copy table data</a:t>
            </a: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54549" y="3411242"/>
            <a:ext cx="3513219" cy="226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線單箭頭接點 9"/>
          <p:cNvCxnSpPr>
            <a:cxnSpLocks/>
          </p:cNvCxnSpPr>
          <p:nvPr/>
        </p:nvCxnSpPr>
        <p:spPr>
          <a:xfrm flipV="1">
            <a:off x="3863752" y="4365104"/>
            <a:ext cx="1728192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6096000" y="1916832"/>
            <a:ext cx="335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Feature Selection : Edge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C766B3-9D11-D193-4146-087C159A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2C6E1343-5BF8-303D-FC31-2FCF5FF028DF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984" y="2564904"/>
            <a:ext cx="3195647" cy="22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7349" y="3415147"/>
            <a:ext cx="231948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283827"/>
            <a:ext cx="12192000" cy="121442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STAGE DEFINITION-1 |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CONSTRUCTION STAGE CALCULATION TYPE</a:t>
            </a:r>
            <a:endParaRPr lang="zh-TW" altLang="en-US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85698" y="2761005"/>
            <a:ext cx="13132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85698" y="3974971"/>
            <a:ext cx="23006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 Definition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76210" y="2919239"/>
            <a:ext cx="3333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 NX</a:t>
            </a:r>
            <a:r>
              <a:rPr lang="zh-TW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提供多種施工階段類型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308841" y="4734838"/>
            <a:ext cx="3428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Stage: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of Hydration(Thermal Stress)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4528" y="2020193"/>
            <a:ext cx="290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4FBE4-E600-1A82-5B05-9A1D69A7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7A10604A-48AC-AD66-1A53-84C0223D55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6358A682-4521-39BE-A9D2-2003427C85DF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28">
            <a:extLst>
              <a:ext uri="{FF2B5EF4-FFF2-40B4-BE49-F238E27FC236}">
                <a16:creationId xmlns:a16="http://schemas.microsoft.com/office/drawing/2014/main" id="{BB2E0752-C0AB-901A-5E84-8D83A34A194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526" y="1786066"/>
            <a:ext cx="552463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550" y="124601"/>
            <a:ext cx="12192000" cy="114298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STAGE DEFINITION - 2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1: 48HR AFTER THE FIRE OCCURS</a:t>
            </a:r>
            <a:endParaRPr lang="zh-TW" altLang="en-US" sz="24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41254" y="4380704"/>
            <a:ext cx="1941557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 Data: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Mesh Sets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Sets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Sets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Load Sets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제목 1"/>
          <p:cNvSpPr txBox="1"/>
          <p:nvPr/>
        </p:nvSpPr>
        <p:spPr>
          <a:xfrm>
            <a:off x="297274" y="1358827"/>
            <a:ext cx="5947024" cy="35719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9pPr>
          </a:lstStyle>
          <a:p>
            <a:pPr eaLnBrk="1" latinLnBrk="0" hangingPunct="1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Case Type</a:t>
            </a:r>
            <a:r>
              <a:rPr lang="en-US" altLang="zh-TW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altLang="zh-TW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Transient</a:t>
            </a:r>
            <a:endParaRPr lang="ko-KR" altLang="en-US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4152" y="1530458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제목 1"/>
          <p:cNvSpPr txBox="1"/>
          <p:nvPr/>
        </p:nvSpPr>
        <p:spPr>
          <a:xfrm>
            <a:off x="7464152" y="4976978"/>
            <a:ext cx="4357718" cy="64294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9pPr>
          </a:lstStyle>
          <a:p>
            <a:pPr algn="l" eaLnBrk="1" latinLnBrk="0" hangingPunct="1"/>
            <a:r>
              <a:rPr lang="en-US" altLang="zh-TW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Step</a:t>
            </a:r>
          </a:p>
          <a:p>
            <a:pPr algn="l" eaLnBrk="1" latinLnBrk="0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Duration: 48Hr </a:t>
            </a:r>
          </a:p>
          <a:p>
            <a:pPr algn="l" eaLnBrk="1" latinLnBrk="0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Step: Every half hour </a:t>
            </a:r>
          </a:p>
          <a:p>
            <a:pPr algn="l" eaLnBrk="1" latinLnBrk="0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results for each step</a:t>
            </a:r>
            <a:endParaRPr lang="ko-KR" altLang="en-US" sz="18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4484" y="3848733"/>
            <a:ext cx="2700331" cy="19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9" name="直線單箭頭接點 38"/>
          <p:cNvCxnSpPr>
            <a:cxnSpLocks/>
          </p:cNvCxnSpPr>
          <p:nvPr/>
        </p:nvCxnSpPr>
        <p:spPr>
          <a:xfrm flipH="1">
            <a:off x="6416824" y="2286132"/>
            <a:ext cx="266485" cy="17525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제목 1"/>
          <p:cNvSpPr txBox="1"/>
          <p:nvPr/>
        </p:nvSpPr>
        <p:spPr>
          <a:xfrm>
            <a:off x="7311516" y="5656480"/>
            <a:ext cx="2819712" cy="64294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9pPr>
          </a:lstStyle>
          <a:p>
            <a:pPr eaLnBrk="1" latinLnBrk="0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Temperature: </a:t>
            </a:r>
            <a:r>
              <a:rPr lang="en-US" altLang="zh-TW" sz="1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 ℃</a:t>
            </a:r>
            <a:endParaRPr lang="ko-KR" altLang="en-US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56FFE9-333E-A8CF-C36F-954B5826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35CA16E1-C054-4FC6-558A-8C9A7981BF0B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868DF80D-F753-5ACD-6A41-152B16004C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872" y="1812817"/>
            <a:ext cx="4420801" cy="425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96644"/>
            <a:ext cx="12192000" cy="100010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DEFINITION (CONSTRUCTION STAGE SOLUTION DEFINITION)</a:t>
            </a:r>
            <a:endParaRPr lang="ko-KR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16294" y="1198412"/>
            <a:ext cx="54406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Name: Box Structure Fire Damage Analysis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Type: </a:t>
            </a:r>
            <a:r>
              <a:rPr lang="en-US" altLang="ko-K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Stage</a:t>
            </a:r>
            <a:endParaRPr lang="ko-KR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282" y="1214447"/>
            <a:ext cx="3067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9157" y="2246553"/>
            <a:ext cx="1728192" cy="236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832D9F-617D-A4B2-7A8E-E022764B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256AAC34-6AA0-8AF7-57AC-BE454310581F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584EDDEE-C379-0BA2-72DA-E95B072C226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6910" y="1285860"/>
            <a:ext cx="8080386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 txBox="1"/>
          <p:nvPr/>
        </p:nvSpPr>
        <p:spPr>
          <a:xfrm>
            <a:off x="2024034" y="285728"/>
            <a:ext cx="8229600" cy="107157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ANALYSIS</a:t>
            </a:r>
            <a:endParaRPr lang="zh-TW" alt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D7419-FCF8-BD89-B310-00F50543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2BCA2736-5155-A15A-A9C0-425198A359F8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748EF3C7-0AC5-DCBD-2E35-877CFC15EA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57549"/>
          <a:stretch>
            <a:fillRect/>
          </a:stretch>
        </p:blipFill>
        <p:spPr bwMode="auto">
          <a:xfrm>
            <a:off x="2264855" y="1395901"/>
            <a:ext cx="4460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881158" y="0"/>
            <a:ext cx="8229600" cy="1142984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TW" altLang="en-US" sz="27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536160" y="3024798"/>
            <a:ext cx="1643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Result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5279" y="3467603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/>
        </p:nvSpPr>
        <p:spPr>
          <a:xfrm>
            <a:off x="2385279" y="5540359"/>
            <a:ext cx="2428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Transfer Result</a:t>
            </a:r>
            <a:endParaRPr lang="zh-TW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0728" y="1579535"/>
            <a:ext cx="263309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7346217" y="3647048"/>
            <a:ext cx="3071834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heat transfer analysis first </a:t>
            </a:r>
          </a:p>
          <a:p>
            <a:pPr marL="342900" indent="-342900">
              <a:buAutoNum type="arabicParenBoth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Incorporate temperature distribution into structural calculation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07B78-1910-5E9E-8D98-F0F43F62B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1B974-FF50-48B9-8C45-DC22B769F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4B6FA068-42DB-1E4E-1511-01317F52618B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B18F6744-8245-00C3-50B3-69DFB9E59EE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10031FEC-9585-1E31-90BF-3B518B301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58" y="0"/>
            <a:ext cx="8229600" cy="1142984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- TEMPERATURE</a:t>
            </a:r>
            <a:endParaRPr lang="zh-TW" altLang="en-US" sz="27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3FD6F-7243-49E6-5F30-365BF8F9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D5A15-A02A-C919-1AF9-A748171B6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72" y="1442679"/>
            <a:ext cx="9156462" cy="3648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E62D97-C359-AAC0-BCB4-2B9607F80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00" y="1722823"/>
            <a:ext cx="1457528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9BF53-161E-700C-3099-53BA8784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7">
            <a:extLst>
              <a:ext uri="{FF2B5EF4-FFF2-40B4-BE49-F238E27FC236}">
                <a16:creationId xmlns:a16="http://schemas.microsoft.com/office/drawing/2014/main" id="{09678544-9800-07B0-CB37-D93B0B55D0E9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B41A1F3-93AE-0FBD-EBC3-AA7AE067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91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AND PROPERTY IMPORT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C79161-1AB6-CDF9-7DF5-5216F47DB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04" y="2785761"/>
            <a:ext cx="3886742" cy="3010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6F8845-2437-71C5-8345-98ECF15A1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2938807"/>
            <a:ext cx="5129836" cy="27042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908765-C4FD-B2C1-035E-ACC0B323F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35" y="1242920"/>
            <a:ext cx="9888330" cy="1324160"/>
          </a:xfrm>
          <a:prstGeom prst="rect">
            <a:avLst/>
          </a:prstGeom>
        </p:spPr>
      </p:pic>
      <p:sp>
        <p:nvSpPr>
          <p:cNvPr id="22" name="直角三角形 7">
            <a:extLst>
              <a:ext uri="{FF2B5EF4-FFF2-40B4-BE49-F238E27FC236}">
                <a16:creationId xmlns:a16="http://schemas.microsoft.com/office/drawing/2014/main" id="{2952DAEB-9748-EFB8-B53C-39B76EEC2029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23" name="圖片 20">
            <a:extLst>
              <a:ext uri="{FF2B5EF4-FFF2-40B4-BE49-F238E27FC236}">
                <a16:creationId xmlns:a16="http://schemas.microsoft.com/office/drawing/2014/main" id="{6CB63C46-E42A-7FDE-F290-1394ABC1ABF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7F841E0-9EB3-4710-0CB4-4B00ABE79869}"/>
              </a:ext>
            </a:extLst>
          </p:cNvPr>
          <p:cNvSpPr/>
          <p:nvPr/>
        </p:nvSpPr>
        <p:spPr>
          <a:xfrm>
            <a:off x="4568753" y="4198421"/>
            <a:ext cx="832193" cy="335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7AF46E-D664-FB7A-9825-C3E35A516AB4}"/>
              </a:ext>
            </a:extLst>
          </p:cNvPr>
          <p:cNvSpPr/>
          <p:nvPr/>
        </p:nvSpPr>
        <p:spPr>
          <a:xfrm>
            <a:off x="1596953" y="1734830"/>
            <a:ext cx="555697" cy="627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69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40759-A06F-1E04-413C-A8CE0BF8B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BDDBF9D9-D637-06B7-F22E-C0885490924B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7C0CEC43-4A47-3F48-D207-82C5CAE681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B9949071-F098-700B-D323-1AE62C91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58" y="0"/>
            <a:ext cx="8229600" cy="1142984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- DISPLACEMENT</a:t>
            </a:r>
            <a:endParaRPr lang="zh-TW" altLang="en-US" sz="27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A26479-BA37-B9E9-6A62-F20B6F3C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34EB1-6365-6CA4-CC13-F6DDF6B8A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412776"/>
            <a:ext cx="9878804" cy="3858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893437-6D97-D4F8-7FE5-0F83B938D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7103" y="1731907"/>
            <a:ext cx="1343212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079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F14DD-EEB5-37D9-2A87-FE9F6A2BD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7">
            <a:extLst>
              <a:ext uri="{FF2B5EF4-FFF2-40B4-BE49-F238E27FC236}">
                <a16:creationId xmlns:a16="http://schemas.microsoft.com/office/drawing/2014/main" id="{CDDD5A6C-42E8-C92B-D6B5-2B3EFB88AE67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28">
            <a:extLst>
              <a:ext uri="{FF2B5EF4-FFF2-40B4-BE49-F238E27FC236}">
                <a16:creationId xmlns:a16="http://schemas.microsoft.com/office/drawing/2014/main" id="{B8B77606-2626-5D81-E0A2-D0D894EC1F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E310C371-536B-DAC0-F37E-69AD7D22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58" y="0"/>
            <a:ext cx="8229600" cy="1142984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– STRESS VON MISES</a:t>
            </a:r>
            <a:endParaRPr lang="zh-TW" altLang="en-US" sz="2700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A38118-47E3-0FA0-2193-F709F58F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619139-4E1E-6FCA-78AF-B72D3230E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1499918"/>
            <a:ext cx="9897856" cy="3858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40D657-7E14-AE64-9A00-B20E7E863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7232" y="1809523"/>
            <a:ext cx="1524213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0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7">
            <a:extLst>
              <a:ext uri="{FF2B5EF4-FFF2-40B4-BE49-F238E27FC236}">
                <a16:creationId xmlns:a16="http://schemas.microsoft.com/office/drawing/2014/main" id="{CC7A9BB4-32C0-447B-5330-31439A678089}"/>
              </a:ext>
            </a:extLst>
          </p:cNvPr>
          <p:cNvSpPr/>
          <p:nvPr/>
        </p:nvSpPr>
        <p:spPr>
          <a:xfrm>
            <a:off x="1" y="6162609"/>
            <a:ext cx="12192000" cy="695391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28">
            <a:extLst>
              <a:ext uri="{FF2B5EF4-FFF2-40B4-BE49-F238E27FC236}">
                <a16:creationId xmlns:a16="http://schemas.microsoft.com/office/drawing/2014/main" id="{684819B2-DAD2-45E9-114B-F64349F4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4" y="6330304"/>
            <a:ext cx="1028572" cy="360000"/>
          </a:xfrm>
          <a:prstGeom prst="rect">
            <a:avLst/>
          </a:prstGeom>
        </p:spPr>
      </p:pic>
      <p:grpSp>
        <p:nvGrpSpPr>
          <p:cNvPr id="2" name="群組 17"/>
          <p:cNvGrpSpPr/>
          <p:nvPr/>
        </p:nvGrpSpPr>
        <p:grpSpPr>
          <a:xfrm>
            <a:off x="407368" y="2838319"/>
            <a:ext cx="4786346" cy="2260174"/>
            <a:chOff x="210675" y="1428736"/>
            <a:chExt cx="5028045" cy="2333627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720" y="1714488"/>
              <a:ext cx="4953000" cy="204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1186265" y="1431058"/>
              <a:ext cx="1285191" cy="381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Node:2680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0675" y="2168654"/>
              <a:ext cx="1285191" cy="381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Node:3621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111220" y="3053769"/>
              <a:ext cx="1285191" cy="381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Node:3396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137447" y="3053769"/>
              <a:ext cx="1285191" cy="381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Node:3284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61675" y="2316173"/>
              <a:ext cx="1285191" cy="381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Node:2856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500430" y="1428736"/>
              <a:ext cx="1285191" cy="381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Node:2542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714744" y="2285992"/>
              <a:ext cx="1285191" cy="3813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Node:3267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 t="5628" r="-1316"/>
          <a:stretch>
            <a:fillRect/>
          </a:stretch>
        </p:blipFill>
        <p:spPr bwMode="auto">
          <a:xfrm>
            <a:off x="5981789" y="2210196"/>
            <a:ext cx="550072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2984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 (48HR AFTER THE FIRE OCCURS - TEMPERATURE CHANGE)</a:t>
            </a:r>
            <a:endParaRPr lang="zh-TW" altLang="en-US" b="1" kern="12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515629" y="1638108"/>
            <a:ext cx="187134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Temperature(℃)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7390" y="1704983"/>
            <a:ext cx="3714776" cy="9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CB33C0-830F-35C3-B614-5E3075B8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27">
            <a:extLst>
              <a:ext uri="{FF2B5EF4-FFF2-40B4-BE49-F238E27FC236}">
                <a16:creationId xmlns:a16="http://schemas.microsoft.com/office/drawing/2014/main" id="{A90B9C5E-69EA-94B5-9C59-5F38CF078F4F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0795" y="0"/>
            <a:ext cx="12213589" cy="902412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混合硬化模型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Combined Isotropic and Kinematic Hardening</a:t>
            </a:r>
            <a:endParaRPr lang="zh-TW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0027"/>
          <a:stretch>
            <a:fillRect/>
          </a:stretch>
        </p:blipFill>
        <p:spPr bwMode="auto">
          <a:xfrm>
            <a:off x="2738415" y="1214422"/>
            <a:ext cx="6856413" cy="320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4738678" y="1428736"/>
            <a:ext cx="2286016" cy="2857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24" y="4731592"/>
            <a:ext cx="2857520" cy="212640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7" name="矩形 6"/>
          <p:cNvSpPr/>
          <p:nvPr/>
        </p:nvSpPr>
        <p:spPr>
          <a:xfrm>
            <a:off x="1524000" y="4500570"/>
            <a:ext cx="16267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u="sng" dirty="0"/>
              <a:t>Laboratory Test</a:t>
            </a:r>
            <a:endParaRPr lang="zh-TW" altLang="en-US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8943" y="4857760"/>
            <a:ext cx="3228073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6667504" y="4643446"/>
            <a:ext cx="303499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u="sng" dirty="0"/>
              <a:t>NFX Simulation (Time domain)</a:t>
            </a:r>
            <a:endParaRPr lang="zh-TW" altLang="en-US" u="sng" dirty="0"/>
          </a:p>
        </p:txBody>
      </p:sp>
      <p:sp>
        <p:nvSpPr>
          <p:cNvPr id="10" name="向右箭號 9"/>
          <p:cNvSpPr/>
          <p:nvPr/>
        </p:nvSpPr>
        <p:spPr>
          <a:xfrm>
            <a:off x="5667372" y="5572140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881818" y="6072206"/>
            <a:ext cx="28355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u="sng" dirty="0"/>
              <a:t>只考慮</a:t>
            </a:r>
            <a:r>
              <a:rPr lang="en-US" altLang="zh-TW" u="sng" dirty="0"/>
              <a:t>Kinematic Hardening</a:t>
            </a:r>
            <a:endParaRPr lang="zh-TW" altLang="en-US" u="sng" dirty="0"/>
          </a:p>
        </p:txBody>
      </p:sp>
      <p:sp>
        <p:nvSpPr>
          <p:cNvPr id="12" name="直角三角形 7">
            <a:extLst>
              <a:ext uri="{FF2B5EF4-FFF2-40B4-BE49-F238E27FC236}">
                <a16:creationId xmlns:a16="http://schemas.microsoft.com/office/drawing/2014/main" id="{36B1E906-AFF6-931B-B6B3-825ACB155749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13" name="圖片 20">
            <a:extLst>
              <a:ext uri="{FF2B5EF4-FFF2-40B4-BE49-F238E27FC236}">
                <a16:creationId xmlns:a16="http://schemas.microsoft.com/office/drawing/2014/main" id="{B8220368-9254-24C6-B878-88D6869A846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2BC77-D87C-24C3-D7CE-4BFC96097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7">
            <a:extLst>
              <a:ext uri="{FF2B5EF4-FFF2-40B4-BE49-F238E27FC236}">
                <a16:creationId xmlns:a16="http://schemas.microsoft.com/office/drawing/2014/main" id="{C2F41463-1F75-8ABE-017C-112D49C4C3B0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F564F6-545C-206E-EED4-D449DC25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817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E06AB-F897-6BB6-6EFF-1348FB131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123949"/>
            <a:ext cx="2793333" cy="5229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BC985B-A6C7-962B-21C2-365643A63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04" y="1121569"/>
            <a:ext cx="2756747" cy="522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573C21-369F-BC19-3BEC-36A8861CB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797" y="1121569"/>
            <a:ext cx="2763735" cy="52292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38D59-48FF-7606-A995-BA98F502FE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1778" y="1121569"/>
            <a:ext cx="2770758" cy="5229225"/>
          </a:xfrm>
          <a:prstGeom prst="rect">
            <a:avLst/>
          </a:prstGeom>
        </p:spPr>
      </p:pic>
      <p:sp>
        <p:nvSpPr>
          <p:cNvPr id="7" name="直角三角形 7">
            <a:extLst>
              <a:ext uri="{FF2B5EF4-FFF2-40B4-BE49-F238E27FC236}">
                <a16:creationId xmlns:a16="http://schemas.microsoft.com/office/drawing/2014/main" id="{1AA3DBC7-E222-4854-F657-5B1D6F334554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8" name="圖片 20">
            <a:extLst>
              <a:ext uri="{FF2B5EF4-FFF2-40B4-BE49-F238E27FC236}">
                <a16:creationId xmlns:a16="http://schemas.microsoft.com/office/drawing/2014/main" id="{E24A05A9-DDD0-A13F-AA20-8EFD03A32F0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5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BE83E-9224-67CC-F497-E2897B51A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9650D8-14A6-EE6E-3D44-8B29F2426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79" y="1890533"/>
            <a:ext cx="3886742" cy="2562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C73CF7-1CBC-BE6D-500E-62B7C9B2D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154" y="1890533"/>
            <a:ext cx="3886742" cy="2581635"/>
          </a:xfrm>
          <a:prstGeom prst="rect">
            <a:avLst/>
          </a:prstGeom>
        </p:spPr>
      </p:pic>
      <p:sp>
        <p:nvSpPr>
          <p:cNvPr id="5" name="直角三角形 7">
            <a:extLst>
              <a:ext uri="{FF2B5EF4-FFF2-40B4-BE49-F238E27FC236}">
                <a16:creationId xmlns:a16="http://schemas.microsoft.com/office/drawing/2014/main" id="{6BEFD2C0-D259-391F-3AB8-1A39CE9E886F}"/>
              </a:ext>
            </a:extLst>
          </p:cNvPr>
          <p:cNvSpPr/>
          <p:nvPr/>
        </p:nvSpPr>
        <p:spPr>
          <a:xfrm rot="16200000">
            <a:off x="9932460" y="4608365"/>
            <a:ext cx="2191132" cy="2327951"/>
          </a:xfrm>
          <a:prstGeom prst="rtTriangle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pic>
        <p:nvPicPr>
          <p:cNvPr id="7" name="圖片 20">
            <a:extLst>
              <a:ext uri="{FF2B5EF4-FFF2-40B4-BE49-F238E27FC236}">
                <a16:creationId xmlns:a16="http://schemas.microsoft.com/office/drawing/2014/main" id="{AB4CA545-B53C-3D23-E4CB-D0623ED8C3E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54" y="6251106"/>
            <a:ext cx="1066874" cy="373406"/>
          </a:xfrm>
          <a:prstGeom prst="rect">
            <a:avLst/>
          </a:prstGeom>
        </p:spPr>
      </p:pic>
      <p:sp>
        <p:nvSpPr>
          <p:cNvPr id="9" name="矩形 27">
            <a:extLst>
              <a:ext uri="{FF2B5EF4-FFF2-40B4-BE49-F238E27FC236}">
                <a16:creationId xmlns:a16="http://schemas.microsoft.com/office/drawing/2014/main" id="{19EBBF78-4C27-01B0-4428-27B7B03D1F6B}"/>
              </a:ext>
            </a:extLst>
          </p:cNvPr>
          <p:cNvSpPr/>
          <p:nvPr/>
        </p:nvSpPr>
        <p:spPr>
          <a:xfrm>
            <a:off x="-10795" y="-1"/>
            <a:ext cx="12213590" cy="885825"/>
          </a:xfrm>
          <a:prstGeom prst="rect">
            <a:avLst/>
          </a:prstGeom>
          <a:solidFill>
            <a:srgbClr val="2BC2A3"/>
          </a:solidFill>
          <a:ln>
            <a:solidFill>
              <a:srgbClr val="2BC2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65CF74-0144-08CC-2A52-84C02466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8582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</a:p>
        </p:txBody>
      </p:sp>
    </p:spTree>
    <p:extLst>
      <p:ext uri="{BB962C8B-B14F-4D97-AF65-F5344CB8AC3E}">
        <p14:creationId xmlns:p14="http://schemas.microsoft.com/office/powerpoint/2010/main" val="3621763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1782</Words>
  <Application>Microsoft Office PowerPoint</Application>
  <PresentationFormat>Widescreen</PresentationFormat>
  <Paragraphs>297</Paragraphs>
  <Slides>62</Slides>
  <Notes>24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Times New Roman</vt:lpstr>
      <vt:lpstr>Office Theme</vt:lpstr>
      <vt:lpstr>鋼構接頭耐震行為和混凝土結構於火害下之熱傳分析</vt:lpstr>
      <vt:lpstr>PowerPoint Presentation</vt:lpstr>
      <vt:lpstr>HIGHLIGHTS</vt:lpstr>
      <vt:lpstr>DRAWING (IMPORT)</vt:lpstr>
      <vt:lpstr>MODEL</vt:lpstr>
      <vt:lpstr>MATERIAL AND PROPERTY IMPORT</vt:lpstr>
      <vt:lpstr>混合硬化模型 Combined Isotropic and Kinematic Hardening</vt:lpstr>
      <vt:lpstr>MATERIAL</vt:lpstr>
      <vt:lpstr>PROPERTY</vt:lpstr>
      <vt:lpstr>T10K16-I Way1-1</vt:lpstr>
      <vt:lpstr>DEFINING FUNCTIONS</vt:lpstr>
      <vt:lpstr>MESHING</vt:lpstr>
      <vt:lpstr>MESHING</vt:lpstr>
      <vt:lpstr>MESHING</vt:lpstr>
      <vt:lpstr>RIGID LINK</vt:lpstr>
      <vt:lpstr>RIGID LINK</vt:lpstr>
      <vt:lpstr>RIGID LINK</vt:lpstr>
      <vt:lpstr>RIGID LINK</vt:lpstr>
      <vt:lpstr>BOUNDARY CONDITIONS</vt:lpstr>
      <vt:lpstr>TIME DEPENDENT LOADING</vt:lpstr>
      <vt:lpstr>CONTACT</vt:lpstr>
      <vt:lpstr>CONTACT</vt:lpstr>
      <vt:lpstr>ANALYSIS (TIME STEP)</vt:lpstr>
      <vt:lpstr>ANALYSIS (CONTROL)</vt:lpstr>
      <vt:lpstr>ANALYSIS (CONTROL)</vt:lpstr>
      <vt:lpstr>RESULTS (DISPLACEMENT)</vt:lpstr>
      <vt:lpstr>RESULTS (SOLID S-XX)</vt:lpstr>
      <vt:lpstr>RESULTS (REACTION Tz)</vt:lpstr>
      <vt:lpstr>RESULTS (EXTRACT)</vt:lpstr>
      <vt:lpstr>PowerPoint Presentation</vt:lpstr>
      <vt:lpstr>RESULTS (EXTRACT)</vt:lpstr>
      <vt:lpstr>PowerPoint Presentation</vt:lpstr>
      <vt:lpstr>PowerPoint Presentation</vt:lpstr>
      <vt:lpstr>CONCRETE HIGH-TEMPERATURE PROPERTIES | ELASTIC MODULUS</vt:lpstr>
      <vt:lpstr>CONCRETE HIGH-TEMPERATURE PROPERTIES –  COEFFICIENT OF THERMAL EXPANSION</vt:lpstr>
      <vt:lpstr>HIGH-TEMPERATURE PROPERTIES OF CONCRETE| THERMAL CONDUCTIVITY</vt:lpstr>
      <vt:lpstr>High-Temperature Properties of Concrete  Specific Heat</vt:lpstr>
      <vt:lpstr>FEA NX TEMPERATURE-DEPENDENCY OF MATERIAL PARAMETERS (MATERIAL PARAMETERS AND TEMPERATURE DEPENDENT)</vt:lpstr>
      <vt:lpstr>ANALYSIS DESCRIPTION</vt:lpstr>
      <vt:lpstr>ENVIRONMENTAL CONDITIONS</vt:lpstr>
      <vt:lpstr>GEOMETRY | IMPORT MODEL</vt:lpstr>
      <vt:lpstr>CONCRETE MATERIAL PARAMETER</vt:lpstr>
      <vt:lpstr>THERMAL FUNCTION DEFINITION - 1</vt:lpstr>
      <vt:lpstr>THERMAL FUNCTION DEFINITION - 2</vt:lpstr>
      <vt:lpstr>MATERIAL | CONCRETE - 1</vt:lpstr>
      <vt:lpstr>MATERIAL | CONCRETE - 2</vt:lpstr>
      <vt:lpstr>PROPERTIES | 2D PLANE STRAIN</vt:lpstr>
      <vt:lpstr>2D MESH</vt:lpstr>
      <vt:lpstr>BOUNDARY</vt:lpstr>
      <vt:lpstr>SELF WEIGHT</vt:lpstr>
      <vt:lpstr>CONVECTION (THERMAL CONVECTION)</vt:lpstr>
      <vt:lpstr>FIRE POINT | TEMPERATURE RISE CURVE</vt:lpstr>
      <vt:lpstr>INNER SURFACE OF BOX STRUCTURE | TEMPERATURE RISE CURVE</vt:lpstr>
      <vt:lpstr>CONSTRUCTION STAGE DEFINITION-1 | ADD CONSTRUCTION STAGE CALCULATION TYPE</vt:lpstr>
      <vt:lpstr>CONSTRUCTION STAGE DEFINITION - 2  STAGE 1: 48HR AFTER THE FIRE OCCURS</vt:lpstr>
      <vt:lpstr>ANALYSIS DEFINITION (CONSTRUCTION STAGE SOLUTION DEFINITION)</vt:lpstr>
      <vt:lpstr>PowerPoint Presentation</vt:lpstr>
      <vt:lpstr>RESULTS</vt:lpstr>
      <vt:lpstr>RESULTS - TEMPERATURE</vt:lpstr>
      <vt:lpstr>RESULTS - DISPLACEMENT</vt:lpstr>
      <vt:lpstr>RESULTS – STRESS VON MISES</vt:lpstr>
      <vt:lpstr>RESULTS  (48HR AFTER THE FIRE OCCURS - TEMPERATURE CHANGE)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Paul Santos</dc:creator>
  <cp:lastModifiedBy>John Paul Santos</cp:lastModifiedBy>
  <cp:revision>4</cp:revision>
  <dcterms:created xsi:type="dcterms:W3CDTF">2026-04-21T08:49:59Z</dcterms:created>
  <dcterms:modified xsi:type="dcterms:W3CDTF">2026-04-22T02:17:07Z</dcterms:modified>
</cp:coreProperties>
</file>